
<file path=[Content_Types].xml><?xml version="1.0" encoding="utf-8"?>
<Types xmlns="http://schemas.openxmlformats.org/package/2006/content-types">
  <Default Extension="png" ContentType="image/png"/>
  <Default Extension="emf" ContentType="image/x-emf"/>
  <Default Extension="MOV" ContentType="video/quicktime"/>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58" r:id="rId2"/>
    <p:sldId id="296" r:id="rId3"/>
    <p:sldId id="259" r:id="rId4"/>
    <p:sldId id="260" r:id="rId5"/>
    <p:sldId id="261" r:id="rId6"/>
    <p:sldId id="279" r:id="rId7"/>
    <p:sldId id="280" r:id="rId8"/>
    <p:sldId id="281" r:id="rId9"/>
    <p:sldId id="282" r:id="rId10"/>
    <p:sldId id="283" r:id="rId11"/>
    <p:sldId id="266" r:id="rId12"/>
    <p:sldId id="262" r:id="rId13"/>
    <p:sldId id="302" r:id="rId14"/>
    <p:sldId id="284" r:id="rId15"/>
    <p:sldId id="267" r:id="rId16"/>
    <p:sldId id="285" r:id="rId17"/>
    <p:sldId id="286" r:id="rId18"/>
    <p:sldId id="299" r:id="rId19"/>
    <p:sldId id="297" r:id="rId20"/>
    <p:sldId id="298" r:id="rId21"/>
    <p:sldId id="287" r:id="rId22"/>
    <p:sldId id="304" r:id="rId23"/>
    <p:sldId id="269" r:id="rId24"/>
    <p:sldId id="270" r:id="rId25"/>
    <p:sldId id="305" r:id="rId26"/>
    <p:sldId id="272" r:id="rId27"/>
    <p:sldId id="293" r:id="rId28"/>
    <p:sldId id="294" r:id="rId29"/>
    <p:sldId id="289" r:id="rId30"/>
    <p:sldId id="295" r:id="rId31"/>
    <p:sldId id="273" r:id="rId32"/>
    <p:sldId id="306" r:id="rId33"/>
    <p:sldId id="274" r:id="rId34"/>
    <p:sldId id="275" r:id="rId35"/>
    <p:sldId id="291" r:id="rId36"/>
    <p:sldId id="292" r:id="rId37"/>
    <p:sldId id="277" r:id="rId38"/>
    <p:sldId id="300" r:id="rId39"/>
    <p:sldId id="276" r:id="rId40"/>
    <p:sldId id="278" r:id="rId41"/>
    <p:sldId id="307" r:id="rId42"/>
    <p:sldId id="308" r:id="rId43"/>
    <p:sldId id="301" r:id="rId44"/>
    <p:sldId id="303" r:id="rId4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tanabe" initials="w" lastIdx="1" clrIdx="0">
    <p:extLst>
      <p:ext uri="{19B8F6BF-5375-455C-9EA6-DF929625EA0E}">
        <p15:presenceInfo xmlns:p15="http://schemas.microsoft.com/office/powerpoint/2012/main" userId="watanab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D600"/>
    <a:srgbClr val="00FF00"/>
    <a:srgbClr val="0000FF"/>
    <a:srgbClr val="FF0000"/>
    <a:srgbClr val="7F7FFF"/>
    <a:srgbClr val="FF7070"/>
    <a:srgbClr val="79C3EE"/>
    <a:srgbClr val="A324D9"/>
    <a:srgbClr val="14A6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86544" autoAdjust="0"/>
  </p:normalViewPr>
  <p:slideViewPr>
    <p:cSldViewPr snapToGrid="0" showGuides="1">
      <p:cViewPr varScale="1">
        <p:scale>
          <a:sx n="114" d="100"/>
          <a:sy n="114" d="100"/>
        </p:scale>
        <p:origin x="1140"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26418"/>
    </p:cViewPr>
  </p:sorterViewPr>
  <p:notesViewPr>
    <p:cSldViewPr snapToGrid="0" showGuides="1">
      <p:cViewPr varScale="1">
        <p:scale>
          <a:sx n="100" d="100"/>
          <a:sy n="100" d="100"/>
        </p:scale>
        <p:origin x="35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23T11:42:38.402"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337337-6382-4116-AA30-04E9BC695DAF}" type="datetimeFigureOut">
              <a:rPr kumimoji="1" lang="ja-JP" altLang="en-US" smtClean="0"/>
              <a:t>2018/7/26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094AC3-EAAC-4562-BD05-8EA648151523}" type="slidenum">
              <a:rPr kumimoji="1" lang="ja-JP" altLang="en-US" smtClean="0"/>
              <a:t>‹#›</a:t>
            </a:fld>
            <a:endParaRPr kumimoji="1" lang="ja-JP" altLang="en-US"/>
          </a:p>
        </p:txBody>
      </p:sp>
    </p:spTree>
    <p:extLst>
      <p:ext uri="{BB962C8B-B14F-4D97-AF65-F5344CB8AC3E}">
        <p14:creationId xmlns:p14="http://schemas.microsoft.com/office/powerpoint/2010/main" val="3996056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合計１０個のパラメータ</a:t>
            </a:r>
            <a:endParaRPr kumimoji="1" lang="en-US" altLang="ja-JP" dirty="0" smtClean="0"/>
          </a:p>
          <a:p>
            <a:r>
              <a:rPr kumimoji="1" lang="en-US" altLang="ja-JP" dirty="0" smtClean="0"/>
              <a:t>C1</a:t>
            </a:r>
            <a:r>
              <a:rPr kumimoji="1" lang="ja-JP" altLang="en-US" dirty="0" smtClean="0"/>
              <a:t>と</a:t>
            </a:r>
            <a:r>
              <a:rPr kumimoji="1" lang="en-US" altLang="ja-JP" dirty="0" smtClean="0"/>
              <a:t>c2</a:t>
            </a:r>
            <a:r>
              <a:rPr kumimoji="1" lang="ja-JP" altLang="en-US" dirty="0" smtClean="0"/>
              <a:t>に関しては口頭で</a:t>
            </a:r>
            <a:r>
              <a:rPr kumimoji="1" lang="ja-JP" altLang="en-US" dirty="0" err="1" smtClean="0"/>
              <a:t>ど</a:t>
            </a:r>
            <a:r>
              <a:rPr kumimoji="1" lang="ja-JP" altLang="en-US" dirty="0" smtClean="0"/>
              <a:t>ソフトウェアに設定してあるものを用いたことをいう</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1</a:t>
            </a:fld>
            <a:endParaRPr kumimoji="1" lang="ja-JP" altLang="en-US"/>
          </a:p>
        </p:txBody>
      </p:sp>
    </p:spTree>
    <p:extLst>
      <p:ext uri="{BB962C8B-B14F-4D97-AF65-F5344CB8AC3E}">
        <p14:creationId xmlns:p14="http://schemas.microsoft.com/office/powerpoint/2010/main" val="2685150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さきほどの伝達関数とはまた別の伝達関数</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18</a:t>
            </a:fld>
            <a:endParaRPr kumimoji="1" lang="ja-JP" altLang="en-US"/>
          </a:p>
        </p:txBody>
      </p:sp>
    </p:spTree>
    <p:extLst>
      <p:ext uri="{BB962C8B-B14F-4D97-AF65-F5344CB8AC3E}">
        <p14:creationId xmlns:p14="http://schemas.microsoft.com/office/powerpoint/2010/main" val="803180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さきほどの伝達関数とはまた別の伝達関数</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19</a:t>
            </a:fld>
            <a:endParaRPr kumimoji="1" lang="ja-JP" altLang="en-US"/>
          </a:p>
        </p:txBody>
      </p:sp>
    </p:spTree>
    <p:extLst>
      <p:ext uri="{BB962C8B-B14F-4D97-AF65-F5344CB8AC3E}">
        <p14:creationId xmlns:p14="http://schemas.microsoft.com/office/powerpoint/2010/main" val="144298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さきほどの伝達関数とはまた別の伝達関数</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20</a:t>
            </a:fld>
            <a:endParaRPr kumimoji="1" lang="ja-JP" altLang="en-US"/>
          </a:p>
        </p:txBody>
      </p:sp>
    </p:spTree>
    <p:extLst>
      <p:ext uri="{BB962C8B-B14F-4D97-AF65-F5344CB8AC3E}">
        <p14:creationId xmlns:p14="http://schemas.microsoft.com/office/powerpoint/2010/main" val="3300947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図はフィードバックによる方法において飽和器を含めた場合の入力と含めなかったときの入力の波形である。</a:t>
            </a:r>
            <a:endParaRPr kumimoji="1" lang="en-US" altLang="ja-JP" dirty="0" smtClean="0"/>
          </a:p>
          <a:p>
            <a:r>
              <a:rPr kumimoji="1" lang="ja-JP" altLang="en-US" dirty="0" smtClean="0"/>
              <a:t>ステップの方法の場合は飽和器を考慮するしない以前に入力には</a:t>
            </a:r>
            <a:r>
              <a:rPr kumimoji="1" lang="en-US" altLang="ja-JP" dirty="0" smtClean="0"/>
              <a:t>15V</a:t>
            </a:r>
            <a:r>
              <a:rPr kumimoji="1" lang="ja-JP" altLang="en-US" dirty="0" smtClean="0"/>
              <a:t>以上の値を入れていないので正確な値を導いているといえる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21</a:t>
            </a:fld>
            <a:endParaRPr kumimoji="1" lang="ja-JP" altLang="en-US"/>
          </a:p>
        </p:txBody>
      </p:sp>
    </p:spTree>
    <p:extLst>
      <p:ext uri="{BB962C8B-B14F-4D97-AF65-F5344CB8AC3E}">
        <p14:creationId xmlns:p14="http://schemas.microsoft.com/office/powerpoint/2010/main" val="3644579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ja-JP" altLang="en-US" sz="1200" b="1" kern="1200" dirty="0" smtClean="0">
                <a:solidFill>
                  <a:schemeClr val="tx1"/>
                </a:solidFill>
                <a:latin typeface="+mn-lt"/>
                <a:ea typeface="+mn-ea"/>
                <a:cs typeface="+mn-cs"/>
              </a:rPr>
              <a:t>より</a:t>
            </a:r>
            <a:r>
              <a:rPr kumimoji="1" lang="en-US" altLang="ja-JP" sz="1200" b="1" kern="1200" dirty="0" smtClean="0">
                <a:solidFill>
                  <a:schemeClr val="tx1"/>
                </a:solidFill>
                <a:latin typeface="+mn-lt"/>
                <a:ea typeface="+mn-ea"/>
                <a:cs typeface="+mn-cs"/>
              </a:rPr>
              <a:t>Q2</a:t>
            </a:r>
            <a:r>
              <a:rPr kumimoji="1" lang="ja-JP" altLang="en-US" sz="1200" b="1" kern="1200" dirty="0" smtClean="0">
                <a:solidFill>
                  <a:schemeClr val="tx1"/>
                </a:solidFill>
                <a:latin typeface="+mn-lt"/>
                <a:ea typeface="+mn-ea"/>
                <a:cs typeface="+mn-cs"/>
              </a:rPr>
              <a:t>の</a:t>
            </a:r>
            <a:r>
              <a:rPr kumimoji="1" lang="ja-JP" altLang="en-US" sz="1200" b="1" kern="1200" dirty="0" smtClean="0">
                <a:solidFill>
                  <a:schemeClr val="tx1"/>
                </a:solidFill>
                <a:latin typeface="+mn-lt"/>
                <a:ea typeface="+mn-ea"/>
                <a:cs typeface="+mn-cs"/>
              </a:rPr>
              <a:t>応答が一番早く</a:t>
            </a:r>
            <a:r>
              <a:rPr kumimoji="1" lang="ja-JP" altLang="en-US" sz="1200" b="1" kern="1200" dirty="0" smtClean="0">
                <a:solidFill>
                  <a:schemeClr val="tx1"/>
                </a:solidFill>
                <a:latin typeface="+mn-lt"/>
                <a:ea typeface="+mn-ea"/>
                <a:cs typeface="+mn-cs"/>
              </a:rPr>
              <a:t>、</a:t>
            </a:r>
            <a:r>
              <a:rPr kumimoji="1" lang="en-US" altLang="ja-JP" sz="1200" b="1" kern="1200" dirty="0" smtClean="0">
                <a:solidFill>
                  <a:schemeClr val="tx1"/>
                </a:solidFill>
                <a:latin typeface="+mn-lt"/>
                <a:ea typeface="+mn-ea"/>
                <a:cs typeface="+mn-cs"/>
              </a:rPr>
              <a:t>Q3</a:t>
            </a:r>
            <a:r>
              <a:rPr kumimoji="1" lang="ja-JP" altLang="en-US" sz="1200" b="1" kern="1200" dirty="0" smtClean="0">
                <a:solidFill>
                  <a:schemeClr val="tx1"/>
                </a:solidFill>
                <a:latin typeface="+mn-lt"/>
                <a:ea typeface="+mn-ea"/>
                <a:cs typeface="+mn-cs"/>
              </a:rPr>
              <a:t>の</a:t>
            </a:r>
            <a:r>
              <a:rPr kumimoji="1" lang="ja-JP" altLang="en-US" sz="1200" b="1" kern="1200" dirty="0" smtClean="0">
                <a:solidFill>
                  <a:schemeClr val="tx1"/>
                </a:solidFill>
                <a:latin typeface="+mn-lt"/>
                <a:ea typeface="+mn-ea"/>
                <a:cs typeface="+mn-cs"/>
              </a:rPr>
              <a:t>応答が一番遅いことが確認できる。このことから台車の位置</a:t>
            </a:r>
            <a:r>
              <a:rPr kumimoji="1" lang="en-US" altLang="ja-JP" sz="1200" b="1" kern="1200" dirty="0" smtClean="0">
                <a:solidFill>
                  <a:schemeClr val="tx1"/>
                </a:solidFill>
                <a:latin typeface="+mn-lt"/>
                <a:ea typeface="+mn-ea"/>
                <a:cs typeface="+mn-cs"/>
              </a:rPr>
              <a:t>$r$</a:t>
            </a:r>
            <a:r>
              <a:rPr kumimoji="1" lang="ja-JP" altLang="en-US" sz="1200" b="1" kern="1200" dirty="0" smtClean="0">
                <a:solidFill>
                  <a:schemeClr val="tx1"/>
                </a:solidFill>
                <a:latin typeface="+mn-lt"/>
                <a:ea typeface="+mn-ea"/>
                <a:cs typeface="+mn-cs"/>
              </a:rPr>
              <a:t>の応答をよくするには</a:t>
            </a:r>
          </a:p>
          <a:p>
            <a:r>
              <a:rPr kumimoji="1" lang="ja-JP" altLang="en-US" sz="1200" kern="1200" dirty="0" smtClean="0">
                <a:solidFill>
                  <a:schemeClr val="tx1"/>
                </a:solidFill>
                <a:latin typeface="+mn-lt"/>
                <a:ea typeface="+mn-ea"/>
                <a:cs typeface="+mn-cs"/>
              </a:rPr>
              <a:t>重み行列</a:t>
            </a:r>
            <a:r>
              <a:rPr kumimoji="1" lang="en-US" altLang="ja-JP" sz="1200" kern="1200" dirty="0" smtClean="0">
                <a:solidFill>
                  <a:schemeClr val="tx1"/>
                </a:solidFill>
                <a:latin typeface="+mn-lt"/>
                <a:ea typeface="+mn-ea"/>
                <a:cs typeface="+mn-cs"/>
              </a:rPr>
              <a:t>$Q$</a:t>
            </a:r>
            <a:r>
              <a:rPr kumimoji="1" lang="ja-JP" altLang="en-US" sz="1200" kern="1200" dirty="0" err="1" smtClean="0">
                <a:solidFill>
                  <a:schemeClr val="tx1"/>
                </a:solidFill>
                <a:latin typeface="+mn-lt"/>
                <a:ea typeface="+mn-ea"/>
                <a:cs typeface="+mn-cs"/>
              </a:rPr>
              <a:t>の第</a:t>
            </a:r>
            <a:r>
              <a:rPr kumimoji="1" lang="en-US" altLang="ja-JP" sz="1200" kern="1200" dirty="0" smtClean="0">
                <a:solidFill>
                  <a:schemeClr val="tx1"/>
                </a:solidFill>
                <a:latin typeface="+mn-lt"/>
                <a:ea typeface="+mn-ea"/>
                <a:cs typeface="+mn-cs"/>
              </a:rPr>
              <a:t>1</a:t>
            </a:r>
            <a:r>
              <a:rPr kumimoji="1" lang="ja-JP" altLang="en-US" sz="1200" kern="1200" dirty="0" smtClean="0">
                <a:solidFill>
                  <a:schemeClr val="tx1"/>
                </a:solidFill>
                <a:latin typeface="+mn-lt"/>
                <a:ea typeface="+mn-ea"/>
                <a:cs typeface="+mn-cs"/>
              </a:rPr>
              <a:t>成分を大きくすればよいとわかる。また、</a:t>
            </a:r>
            <a:r>
              <a:rPr kumimoji="1" lang="en-US" altLang="ja-JP" sz="1200" kern="1200" dirty="0" smtClean="0">
                <a:solidFill>
                  <a:schemeClr val="tx1"/>
                </a:solidFill>
                <a:latin typeface="+mn-lt"/>
                <a:ea typeface="+mn-ea"/>
                <a:cs typeface="+mn-cs"/>
              </a:rPr>
              <a:t>$Q_1$</a:t>
            </a:r>
            <a:r>
              <a:rPr kumimoji="1" lang="ja-JP" altLang="en-US" sz="1200" kern="1200" dirty="0" smtClean="0">
                <a:solidFill>
                  <a:schemeClr val="tx1"/>
                </a:solidFill>
                <a:latin typeface="+mn-lt"/>
                <a:ea typeface="+mn-ea"/>
                <a:cs typeface="+mn-cs"/>
              </a:rPr>
              <a:t>と</a:t>
            </a:r>
            <a:r>
              <a:rPr kumimoji="1" lang="en-US" altLang="ja-JP" sz="1200" kern="1200" dirty="0" smtClean="0">
                <a:solidFill>
                  <a:schemeClr val="tx1"/>
                </a:solidFill>
                <a:latin typeface="+mn-lt"/>
                <a:ea typeface="+mn-ea"/>
                <a:cs typeface="+mn-cs"/>
              </a:rPr>
              <a:t>$Q_3$</a:t>
            </a:r>
            <a:r>
              <a:rPr kumimoji="1" lang="ja-JP" altLang="en-US" sz="1200" kern="1200" dirty="0" err="1" smtClean="0">
                <a:solidFill>
                  <a:schemeClr val="tx1"/>
                </a:solidFill>
                <a:latin typeface="+mn-lt"/>
                <a:ea typeface="+mn-ea"/>
                <a:cs typeface="+mn-cs"/>
              </a:rPr>
              <a:t>の第</a:t>
            </a:r>
            <a:r>
              <a:rPr kumimoji="1" lang="en-US" altLang="ja-JP" sz="1200" kern="1200" dirty="0" smtClean="0">
                <a:solidFill>
                  <a:schemeClr val="tx1"/>
                </a:solidFill>
                <a:latin typeface="+mn-lt"/>
                <a:ea typeface="+mn-ea"/>
                <a:cs typeface="+mn-cs"/>
              </a:rPr>
              <a:t>1</a:t>
            </a:r>
            <a:r>
              <a:rPr kumimoji="1" lang="ja-JP" altLang="en-US" sz="1200" kern="1200" dirty="0" smtClean="0">
                <a:solidFill>
                  <a:schemeClr val="tx1"/>
                </a:solidFill>
                <a:latin typeface="+mn-lt"/>
                <a:ea typeface="+mn-ea"/>
                <a:cs typeface="+mn-cs"/>
              </a:rPr>
              <a:t>成分は同じであるのにもかかわらず、</a:t>
            </a:r>
            <a:r>
              <a:rPr kumimoji="1" lang="en-US" altLang="ja-JP" sz="1200" kern="1200" dirty="0" smtClean="0">
                <a:solidFill>
                  <a:schemeClr val="tx1"/>
                </a:solidFill>
                <a:latin typeface="+mn-lt"/>
                <a:ea typeface="+mn-ea"/>
                <a:cs typeface="+mn-cs"/>
              </a:rPr>
              <a:t>$Q_1$</a:t>
            </a:r>
            <a:r>
              <a:rPr kumimoji="1" lang="ja-JP" altLang="en-US" sz="1200" kern="1200" dirty="0" smtClean="0">
                <a:solidFill>
                  <a:schemeClr val="tx1"/>
                </a:solidFill>
                <a:latin typeface="+mn-lt"/>
                <a:ea typeface="+mn-ea"/>
                <a:cs typeface="+mn-cs"/>
              </a:rPr>
              <a:t>の方が応答が早いことが確認できる。これは</a:t>
            </a:r>
          </a:p>
          <a:p>
            <a:r>
              <a:rPr kumimoji="1" lang="ja-JP" altLang="en-US" sz="1200" kern="1200" dirty="0" smtClean="0">
                <a:solidFill>
                  <a:schemeClr val="tx1"/>
                </a:solidFill>
                <a:latin typeface="+mn-lt"/>
                <a:ea typeface="+mn-ea"/>
                <a:cs typeface="+mn-cs"/>
              </a:rPr>
              <a:t>振子の角度</a:t>
            </a:r>
            <a:r>
              <a:rPr kumimoji="1" lang="en-US" altLang="ja-JP" sz="1200" kern="1200" dirty="0" smtClean="0">
                <a:solidFill>
                  <a:schemeClr val="tx1"/>
                </a:solidFill>
                <a:latin typeface="+mn-lt"/>
                <a:ea typeface="+mn-ea"/>
                <a:cs typeface="+mn-cs"/>
              </a:rPr>
              <a:t>$</a:t>
            </a:r>
            <a:r>
              <a:rPr kumimoji="1" lang="en-US" altLang="ja-JP" sz="1200" b="1" kern="1200" dirty="0" smtClean="0">
                <a:solidFill>
                  <a:schemeClr val="tx1"/>
                </a:solidFill>
                <a:latin typeface="+mn-lt"/>
                <a:ea typeface="+mn-ea"/>
                <a:cs typeface="+mn-cs"/>
              </a:rPr>
              <a:t>\theta$</a:t>
            </a:r>
            <a:r>
              <a:rPr kumimoji="1" lang="ja-JP" altLang="en-US" sz="1200" b="1" kern="1200" dirty="0" smtClean="0">
                <a:solidFill>
                  <a:schemeClr val="tx1"/>
                </a:solidFill>
                <a:latin typeface="+mn-lt"/>
                <a:ea typeface="+mn-ea"/>
                <a:cs typeface="+mn-cs"/>
              </a:rPr>
              <a:t>の応答をよくする第</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成分を大きくした分、バランスが第</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成分のほうに偏ってしまい、台車の位置の応答が悪くなったといえる。</a:t>
            </a:r>
          </a:p>
          <a:p>
            <a:r>
              <a:rPr kumimoji="1" lang="en-US" altLang="ja-JP" sz="1200" b="1" kern="1200" dirty="0" smtClean="0">
                <a:solidFill>
                  <a:schemeClr val="tx1"/>
                </a:solidFill>
                <a:latin typeface="+mn-lt"/>
                <a:ea typeface="+mn-ea"/>
                <a:cs typeface="+mn-cs"/>
              </a:rPr>
              <a:t>\par</a:t>
            </a:r>
          </a:p>
          <a:p>
            <a:r>
              <a:rPr kumimoji="1" lang="ja-JP" altLang="en-US" sz="1200" kern="1200" dirty="0" smtClean="0">
                <a:solidFill>
                  <a:schemeClr val="tx1"/>
                </a:solidFill>
                <a:latin typeface="+mn-lt"/>
                <a:ea typeface="+mn-ea"/>
                <a:cs typeface="+mn-cs"/>
              </a:rPr>
              <a:t>図</a:t>
            </a:r>
            <a:r>
              <a:rPr kumimoji="1" lang="en-US" altLang="ja-JP" sz="1200" kern="1200" dirty="0" smtClean="0">
                <a:solidFill>
                  <a:schemeClr val="tx1"/>
                </a:solidFill>
                <a:latin typeface="+mn-lt"/>
                <a:ea typeface="+mn-ea"/>
                <a:cs typeface="+mn-cs"/>
              </a:rPr>
              <a:t>(</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image:simulation_QRF_th</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より、振子の角度についても同じことが言え、第</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成分を大きくしている</a:t>
            </a:r>
            <a:r>
              <a:rPr kumimoji="1" lang="en-US" altLang="ja-JP" sz="1200" b="1" kern="1200" dirty="0" smtClean="0">
                <a:solidFill>
                  <a:schemeClr val="tx1"/>
                </a:solidFill>
                <a:latin typeface="+mn-lt"/>
                <a:ea typeface="+mn-ea"/>
                <a:cs typeface="+mn-cs"/>
              </a:rPr>
              <a:t>$Q_3$</a:t>
            </a:r>
            <a:r>
              <a:rPr kumimoji="1" lang="ja-JP" altLang="en-US" sz="1200" b="1" kern="1200" dirty="0" smtClean="0">
                <a:solidFill>
                  <a:schemeClr val="tx1"/>
                </a:solidFill>
                <a:latin typeface="+mn-lt"/>
                <a:ea typeface="+mn-ea"/>
                <a:cs typeface="+mn-cs"/>
              </a:rPr>
              <a:t>の応答が一番よく、</a:t>
            </a:r>
            <a:r>
              <a:rPr kumimoji="1" lang="en-US" altLang="ja-JP" sz="1200" b="1" kern="1200" dirty="0" smtClean="0">
                <a:solidFill>
                  <a:schemeClr val="tx1"/>
                </a:solidFill>
                <a:latin typeface="+mn-lt"/>
                <a:ea typeface="+mn-ea"/>
                <a:cs typeface="+mn-cs"/>
              </a:rPr>
              <a:t>$Q_2$</a:t>
            </a:r>
            <a:r>
              <a:rPr kumimoji="1" lang="ja-JP" altLang="en-US" sz="1200" b="1" kern="1200" dirty="0" smtClean="0">
                <a:solidFill>
                  <a:schemeClr val="tx1"/>
                </a:solidFill>
                <a:latin typeface="+mn-lt"/>
                <a:ea typeface="+mn-ea"/>
                <a:cs typeface="+mn-cs"/>
              </a:rPr>
              <a:t>の応答が一番悪い結果となっている。</a:t>
            </a:r>
          </a:p>
          <a:p>
            <a:r>
              <a:rPr kumimoji="1" lang="en-US" altLang="ja-JP" sz="1200" b="1" kern="1200" dirty="0" smtClean="0">
                <a:solidFill>
                  <a:schemeClr val="tx1"/>
                </a:solidFill>
                <a:latin typeface="+mn-lt"/>
                <a:ea typeface="+mn-ea"/>
                <a:cs typeface="+mn-cs"/>
              </a:rPr>
              <a:t>\par</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26</a:t>
            </a:fld>
            <a:endParaRPr kumimoji="1" lang="ja-JP" altLang="en-US"/>
          </a:p>
        </p:txBody>
      </p:sp>
    </p:spTree>
    <p:extLst>
      <p:ext uri="{BB962C8B-B14F-4D97-AF65-F5344CB8AC3E}">
        <p14:creationId xmlns:p14="http://schemas.microsoft.com/office/powerpoint/2010/main" val="2680028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29</a:t>
            </a:fld>
            <a:endParaRPr kumimoji="1" lang="ja-JP" altLang="en-US"/>
          </a:p>
        </p:txBody>
      </p:sp>
    </p:spTree>
    <p:extLst>
      <p:ext uri="{BB962C8B-B14F-4D97-AF65-F5344CB8AC3E}">
        <p14:creationId xmlns:p14="http://schemas.microsoft.com/office/powerpoint/2010/main" val="3472814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30</a:t>
            </a:fld>
            <a:endParaRPr kumimoji="1" lang="ja-JP" altLang="en-US"/>
          </a:p>
        </p:txBody>
      </p:sp>
    </p:spTree>
    <p:extLst>
      <p:ext uri="{BB962C8B-B14F-4D97-AF65-F5344CB8AC3E}">
        <p14:creationId xmlns:p14="http://schemas.microsoft.com/office/powerpoint/2010/main" val="2603956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image:comp_Q</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の左図を見えると、台車の位置に関しては、パターン</a:t>
            </a:r>
            <a:r>
              <a:rPr kumimoji="1" lang="en-US" altLang="ja-JP" sz="1200" b="1" kern="1200" dirty="0" smtClean="0">
                <a:solidFill>
                  <a:schemeClr val="tx1"/>
                </a:solidFill>
                <a:latin typeface="+mn-lt"/>
                <a:ea typeface="+mn-ea"/>
                <a:cs typeface="+mn-cs"/>
              </a:rPr>
              <a:t>3</a:t>
            </a:r>
            <a:r>
              <a:rPr kumimoji="1" lang="ja-JP" altLang="en-US" sz="1200" b="1" kern="1200" dirty="0" smtClean="0">
                <a:solidFill>
                  <a:schemeClr val="tx1"/>
                </a:solidFill>
                <a:latin typeface="+mn-lt"/>
                <a:ea typeface="+mn-ea"/>
                <a:cs typeface="+mn-cs"/>
              </a:rPr>
              <a:t>→パターン</a:t>
            </a:r>
            <a:r>
              <a:rPr kumimoji="1" lang="en-US" altLang="ja-JP" sz="1200" b="1" kern="1200" dirty="0" smtClean="0">
                <a:solidFill>
                  <a:schemeClr val="tx1"/>
                </a:solidFill>
                <a:latin typeface="+mn-lt"/>
                <a:ea typeface="+mn-ea"/>
                <a:cs typeface="+mn-cs"/>
              </a:rPr>
              <a:t>1</a:t>
            </a:r>
            <a:r>
              <a:rPr kumimoji="1" lang="ja-JP" altLang="en-US" sz="1200" b="1" kern="1200" dirty="0" smtClean="0">
                <a:solidFill>
                  <a:schemeClr val="tx1"/>
                </a:solidFill>
                <a:latin typeface="+mn-lt"/>
                <a:ea typeface="+mn-ea"/>
                <a:cs typeface="+mn-cs"/>
              </a:rPr>
              <a:t>→パターン</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の純に応答が遅くなっていることがわかる。</a:t>
            </a:r>
          </a:p>
          <a:p>
            <a:r>
              <a:rPr kumimoji="1" lang="ja-JP" altLang="en-US" sz="1200" kern="1200" dirty="0" smtClean="0">
                <a:solidFill>
                  <a:schemeClr val="tx1"/>
                </a:solidFill>
                <a:latin typeface="+mn-lt"/>
                <a:ea typeface="+mn-ea"/>
                <a:cs typeface="+mn-cs"/>
              </a:rPr>
              <a:t>特にパターン</a:t>
            </a:r>
            <a:r>
              <a:rPr kumimoji="1" lang="en-US" altLang="ja-JP" sz="1200" kern="1200" dirty="0" smtClean="0">
                <a:solidFill>
                  <a:schemeClr val="tx1"/>
                </a:solidFill>
                <a:latin typeface="+mn-lt"/>
                <a:ea typeface="+mn-ea"/>
                <a:cs typeface="+mn-cs"/>
              </a:rPr>
              <a:t>2</a:t>
            </a:r>
            <a:r>
              <a:rPr kumimoji="1" lang="ja-JP" altLang="en-US" sz="1200" kern="1200" dirty="0" smtClean="0">
                <a:solidFill>
                  <a:schemeClr val="tx1"/>
                </a:solidFill>
                <a:latin typeface="+mn-lt"/>
                <a:ea typeface="+mn-ea"/>
                <a:cs typeface="+mn-cs"/>
              </a:rPr>
              <a:t>の方は目標値変更に対して台車が移動してはいるが、波打って動いていることがわかる。つまり、</a:t>
            </a:r>
          </a:p>
          <a:p>
            <a:r>
              <a:rPr kumimoji="1" lang="ja-JP" altLang="en-US" sz="1200" kern="1200" dirty="0" smtClean="0">
                <a:solidFill>
                  <a:schemeClr val="tx1"/>
                </a:solidFill>
                <a:latin typeface="+mn-lt"/>
                <a:ea typeface="+mn-ea"/>
                <a:cs typeface="+mn-cs"/>
              </a:rPr>
              <a:t>重み行列の第一成分を大きくして</a:t>
            </a:r>
            <a:r>
              <a:rPr kumimoji="1" lang="ja-JP" altLang="en-US" sz="1200" kern="1200" dirty="0" err="1" smtClean="0">
                <a:solidFill>
                  <a:schemeClr val="tx1"/>
                </a:solidFill>
                <a:latin typeface="+mn-lt"/>
                <a:ea typeface="+mn-ea"/>
                <a:cs typeface="+mn-cs"/>
              </a:rPr>
              <a:t>いるの</a:t>
            </a:r>
            <a:r>
              <a:rPr kumimoji="1" lang="ja-JP" altLang="en-US" sz="1200" kern="1200" dirty="0" smtClean="0">
                <a:solidFill>
                  <a:schemeClr val="tx1"/>
                </a:solidFill>
                <a:latin typeface="+mn-lt"/>
                <a:ea typeface="+mn-ea"/>
                <a:cs typeface="+mn-cs"/>
              </a:rPr>
              <a:t>パターン</a:t>
            </a:r>
            <a:r>
              <a:rPr kumimoji="1" lang="en-US" altLang="ja-JP" sz="1200" kern="1200" dirty="0" smtClean="0">
                <a:solidFill>
                  <a:schemeClr val="tx1"/>
                </a:solidFill>
                <a:latin typeface="+mn-lt"/>
                <a:ea typeface="+mn-ea"/>
                <a:cs typeface="+mn-cs"/>
              </a:rPr>
              <a:t>3</a:t>
            </a:r>
            <a:r>
              <a:rPr kumimoji="1" lang="ja-JP" altLang="en-US" sz="1200" kern="1200" dirty="0" smtClean="0">
                <a:solidFill>
                  <a:schemeClr val="tx1"/>
                </a:solidFill>
                <a:latin typeface="+mn-lt"/>
                <a:ea typeface="+mn-ea"/>
                <a:cs typeface="+mn-cs"/>
              </a:rPr>
              <a:t>の応答が一番よく、重み行列の第二成分を大きくしたパターン</a:t>
            </a:r>
            <a:r>
              <a:rPr kumimoji="1" lang="en-US" altLang="ja-JP" sz="1200" kern="1200" dirty="0" smtClean="0">
                <a:solidFill>
                  <a:schemeClr val="tx1"/>
                </a:solidFill>
                <a:latin typeface="+mn-lt"/>
                <a:ea typeface="+mn-ea"/>
                <a:cs typeface="+mn-cs"/>
              </a:rPr>
              <a:t>2</a:t>
            </a:r>
          </a:p>
          <a:p>
            <a:r>
              <a:rPr kumimoji="1" lang="ja-JP" altLang="en-US" sz="1200" kern="1200" dirty="0" smtClean="0">
                <a:solidFill>
                  <a:schemeClr val="tx1"/>
                </a:solidFill>
                <a:latin typeface="+mn-lt"/>
                <a:ea typeface="+mn-ea"/>
                <a:cs typeface="+mn-cs"/>
              </a:rPr>
              <a:t>はバランスがくずれてしまい応答が一番悪いといえる。</a:t>
            </a:r>
          </a:p>
          <a:p>
            <a:r>
              <a:rPr kumimoji="1" lang="ja-JP" altLang="en-US" sz="1200" kern="1200" dirty="0" smtClean="0">
                <a:solidFill>
                  <a:schemeClr val="tx1"/>
                </a:solidFill>
                <a:latin typeface="+mn-lt"/>
                <a:ea typeface="+mn-ea"/>
                <a:cs typeface="+mn-cs"/>
              </a:rPr>
              <a:t>右図の振子の角度についても同様のことが言える。パターン</a:t>
            </a:r>
            <a:r>
              <a:rPr kumimoji="1" lang="en-US" altLang="ja-JP" sz="1200" kern="1200" dirty="0" smtClean="0">
                <a:solidFill>
                  <a:schemeClr val="tx1"/>
                </a:solidFill>
                <a:latin typeface="+mn-lt"/>
                <a:ea typeface="+mn-ea"/>
                <a:cs typeface="+mn-cs"/>
              </a:rPr>
              <a:t>3</a:t>
            </a:r>
            <a:r>
              <a:rPr kumimoji="1" lang="ja-JP" altLang="en-US" sz="1200" kern="1200" dirty="0" smtClean="0">
                <a:solidFill>
                  <a:schemeClr val="tx1"/>
                </a:solidFill>
                <a:latin typeface="+mn-lt"/>
                <a:ea typeface="+mn-ea"/>
                <a:cs typeface="+mn-cs"/>
              </a:rPr>
              <a:t>は台車が動く時に角度が大きく傾いてしまっているが、パターン</a:t>
            </a:r>
            <a:r>
              <a:rPr kumimoji="1" lang="en-US" altLang="ja-JP" sz="1200" kern="1200" dirty="0" smtClean="0">
                <a:solidFill>
                  <a:schemeClr val="tx1"/>
                </a:solidFill>
                <a:latin typeface="+mn-lt"/>
                <a:ea typeface="+mn-ea"/>
                <a:cs typeface="+mn-cs"/>
              </a:rPr>
              <a:t>2</a:t>
            </a:r>
            <a:r>
              <a:rPr kumimoji="1" lang="ja-JP" altLang="en-US" sz="1200" kern="1200" dirty="0" smtClean="0">
                <a:solidFill>
                  <a:schemeClr val="tx1"/>
                </a:solidFill>
                <a:latin typeface="+mn-lt"/>
                <a:ea typeface="+mn-ea"/>
                <a:cs typeface="+mn-cs"/>
              </a:rPr>
              <a:t>は台車が動く時においても、大きな角度の傾きは確認できない。</a:t>
            </a:r>
          </a:p>
          <a:p>
            <a:r>
              <a:rPr kumimoji="1" lang="ja-JP" altLang="en-US" sz="1200" kern="1200" dirty="0" smtClean="0">
                <a:solidFill>
                  <a:schemeClr val="tx1"/>
                </a:solidFill>
                <a:latin typeface="+mn-lt"/>
                <a:ea typeface="+mn-ea"/>
                <a:cs typeface="+mn-cs"/>
              </a:rPr>
              <a:t>つまり、重み行列の第二成分を大きくしているパターン</a:t>
            </a:r>
            <a:r>
              <a:rPr kumimoji="1" lang="en-US" altLang="ja-JP" sz="1200" kern="1200" dirty="0" smtClean="0">
                <a:solidFill>
                  <a:schemeClr val="tx1"/>
                </a:solidFill>
                <a:latin typeface="+mn-lt"/>
                <a:ea typeface="+mn-ea"/>
                <a:cs typeface="+mn-cs"/>
              </a:rPr>
              <a:t>2</a:t>
            </a:r>
            <a:r>
              <a:rPr kumimoji="1" lang="ja-JP" altLang="en-US" sz="1200" kern="1200" dirty="0" smtClean="0">
                <a:solidFill>
                  <a:schemeClr val="tx1"/>
                </a:solidFill>
                <a:latin typeface="+mn-lt"/>
                <a:ea typeface="+mn-ea"/>
                <a:cs typeface="+mn-cs"/>
              </a:rPr>
              <a:t>の応答が一番よく、重み行列の第一成分を大きくしたパターン</a:t>
            </a:r>
            <a:r>
              <a:rPr kumimoji="1" lang="en-US" altLang="ja-JP" sz="1200" kern="1200" dirty="0" smtClean="0">
                <a:solidFill>
                  <a:schemeClr val="tx1"/>
                </a:solidFill>
                <a:latin typeface="+mn-lt"/>
                <a:ea typeface="+mn-ea"/>
                <a:cs typeface="+mn-cs"/>
              </a:rPr>
              <a:t>3</a:t>
            </a:r>
            <a:r>
              <a:rPr kumimoji="1" lang="ja-JP" altLang="en-US" sz="1200" kern="1200" dirty="0" smtClean="0">
                <a:solidFill>
                  <a:schemeClr val="tx1"/>
                </a:solidFill>
                <a:latin typeface="+mn-lt"/>
                <a:ea typeface="+mn-ea"/>
                <a:cs typeface="+mn-cs"/>
              </a:rPr>
              <a:t>は</a:t>
            </a:r>
          </a:p>
          <a:p>
            <a:r>
              <a:rPr kumimoji="1" lang="ja-JP" altLang="en-US" sz="1200" kern="1200" dirty="0" smtClean="0">
                <a:solidFill>
                  <a:schemeClr val="tx1"/>
                </a:solidFill>
                <a:latin typeface="+mn-lt"/>
                <a:ea typeface="+mn-ea"/>
                <a:cs typeface="+mn-cs"/>
              </a:rPr>
              <a:t>バランスが崩れてしまい応答が一番悪いといえる。</a:t>
            </a:r>
          </a:p>
          <a:p>
            <a:r>
              <a:rPr kumimoji="1" lang="ja-JP" altLang="en-US" sz="1200" kern="1200" dirty="0" smtClean="0">
                <a:solidFill>
                  <a:schemeClr val="tx1"/>
                </a:solidFill>
                <a:latin typeface="+mn-lt"/>
                <a:ea typeface="+mn-ea"/>
                <a:cs typeface="+mn-cs"/>
              </a:rPr>
              <a:t>シミュレーションの章でも述べたように重み行列の各成分は各状態に対応しており、応答を良くしたい状態があれば、それに対応する</a:t>
            </a:r>
          </a:p>
          <a:p>
            <a:r>
              <a:rPr kumimoji="1" lang="ja-JP" altLang="en-US" sz="1200" kern="1200" dirty="0" smtClean="0">
                <a:solidFill>
                  <a:schemeClr val="tx1"/>
                </a:solidFill>
                <a:latin typeface="+mn-lt"/>
                <a:ea typeface="+mn-ea"/>
                <a:cs typeface="+mn-cs"/>
              </a:rPr>
              <a:t>成分をおおきくすればよいということが実験でも確認できる。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34</a:t>
            </a:fld>
            <a:endParaRPr kumimoji="1" lang="ja-JP" altLang="en-US"/>
          </a:p>
        </p:txBody>
      </p:sp>
    </p:spTree>
    <p:extLst>
      <p:ext uri="{BB962C8B-B14F-4D97-AF65-F5344CB8AC3E}">
        <p14:creationId xmlns:p14="http://schemas.microsoft.com/office/powerpoint/2010/main" val="310129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image:comp_obs</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の左図より、台車の位置についてはパターン</a:t>
            </a:r>
            <a:r>
              <a:rPr kumimoji="1" lang="en-US" altLang="ja-JP" sz="1200" b="1" kern="1200" dirty="0" smtClean="0">
                <a:solidFill>
                  <a:schemeClr val="tx1"/>
                </a:solidFill>
                <a:latin typeface="+mn-lt"/>
                <a:ea typeface="+mn-ea"/>
                <a:cs typeface="+mn-cs"/>
              </a:rPr>
              <a:t>1</a:t>
            </a:r>
            <a:r>
              <a:rPr kumimoji="1" lang="ja-JP" altLang="en-US" sz="1200" b="1" kern="1200" dirty="0" smtClean="0">
                <a:solidFill>
                  <a:schemeClr val="tx1"/>
                </a:solidFill>
                <a:latin typeface="+mn-lt"/>
                <a:ea typeface="+mn-ea"/>
                <a:cs typeface="+mn-cs"/>
              </a:rPr>
              <a:t>とパターン</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では大きな違いは確認できないといえる。</a:t>
            </a:r>
          </a:p>
          <a:p>
            <a:r>
              <a:rPr kumimoji="1" lang="ja-JP" altLang="en-US" sz="1200" kern="1200" dirty="0" smtClean="0">
                <a:solidFill>
                  <a:schemeClr val="tx1"/>
                </a:solidFill>
                <a:latin typeface="+mn-lt"/>
                <a:ea typeface="+mn-ea"/>
                <a:cs typeface="+mn-cs"/>
              </a:rPr>
              <a:t>右図より、振子の角度についても、パターン</a:t>
            </a:r>
            <a:r>
              <a:rPr kumimoji="1" lang="en-US" altLang="ja-JP" sz="1200" kern="1200" dirty="0" smtClean="0">
                <a:solidFill>
                  <a:schemeClr val="tx1"/>
                </a:solidFill>
                <a:latin typeface="+mn-lt"/>
                <a:ea typeface="+mn-ea"/>
                <a:cs typeface="+mn-cs"/>
              </a:rPr>
              <a:t>1</a:t>
            </a:r>
            <a:r>
              <a:rPr kumimoji="1" lang="ja-JP" altLang="en-US" sz="1200" kern="1200" dirty="0" smtClean="0">
                <a:solidFill>
                  <a:schemeClr val="tx1"/>
                </a:solidFill>
                <a:latin typeface="+mn-lt"/>
                <a:ea typeface="+mn-ea"/>
                <a:cs typeface="+mn-cs"/>
              </a:rPr>
              <a:t>とパターン</a:t>
            </a:r>
            <a:r>
              <a:rPr kumimoji="1" lang="en-US" altLang="ja-JP" sz="1200" kern="1200" dirty="0" smtClean="0">
                <a:solidFill>
                  <a:schemeClr val="tx1"/>
                </a:solidFill>
                <a:latin typeface="+mn-lt"/>
                <a:ea typeface="+mn-ea"/>
                <a:cs typeface="+mn-cs"/>
              </a:rPr>
              <a:t>2</a:t>
            </a:r>
            <a:r>
              <a:rPr kumimoji="1" lang="ja-JP" altLang="en-US" sz="1200" kern="1200" dirty="0" smtClean="0">
                <a:solidFill>
                  <a:schemeClr val="tx1"/>
                </a:solidFill>
                <a:latin typeface="+mn-lt"/>
                <a:ea typeface="+mn-ea"/>
                <a:cs typeface="+mn-cs"/>
              </a:rPr>
              <a:t>では大きな違いは確認できないといえる。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35</a:t>
            </a:fld>
            <a:endParaRPr kumimoji="1" lang="ja-JP" altLang="en-US"/>
          </a:p>
        </p:txBody>
      </p:sp>
    </p:spTree>
    <p:extLst>
      <p:ext uri="{BB962C8B-B14F-4D97-AF65-F5344CB8AC3E}">
        <p14:creationId xmlns:p14="http://schemas.microsoft.com/office/powerpoint/2010/main" val="1863880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image:comp_dt</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の左図より、台車の位置については</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パターンとも大きな違いはないといえる。右図より、振子の角度についても</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パターンとも</a:t>
            </a:r>
          </a:p>
          <a:p>
            <a:r>
              <a:rPr kumimoji="1" lang="ja-JP" altLang="en-US" sz="1200" kern="1200" dirty="0" smtClean="0">
                <a:solidFill>
                  <a:schemeClr val="tx1"/>
                </a:solidFill>
                <a:latin typeface="+mn-lt"/>
                <a:ea typeface="+mn-ea"/>
                <a:cs typeface="+mn-cs"/>
              </a:rPr>
              <a:t>大きな違いはないといえる。このことから概ねシミュレーションと同じ結果を得ることができたといえる。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36</a:t>
            </a:fld>
            <a:endParaRPr kumimoji="1" lang="ja-JP" altLang="en-US"/>
          </a:p>
        </p:txBody>
      </p:sp>
    </p:spTree>
    <p:extLst>
      <p:ext uri="{BB962C8B-B14F-4D97-AF65-F5344CB8AC3E}">
        <p14:creationId xmlns:p14="http://schemas.microsoft.com/office/powerpoint/2010/main" val="1091554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表の文字の大きさ等問題</a:t>
            </a:r>
            <a:endParaRPr kumimoji="1" lang="en-US" altLang="ja-JP" dirty="0" smtClean="0"/>
          </a:p>
          <a:p>
            <a:r>
              <a:rPr kumimoji="1" lang="en-US" altLang="ja-JP" dirty="0" smtClean="0"/>
              <a:t>C1</a:t>
            </a:r>
            <a:r>
              <a:rPr kumimoji="1" lang="ja-JP" altLang="en-US" dirty="0" smtClean="0"/>
              <a:t>と</a:t>
            </a:r>
            <a:r>
              <a:rPr kumimoji="1" lang="en-US" altLang="ja-JP" dirty="0" smtClean="0"/>
              <a:t>c2</a:t>
            </a:r>
            <a:r>
              <a:rPr kumimoji="1" lang="ja-JP" altLang="en-US" dirty="0" smtClean="0"/>
              <a:t>に関しては口頭で</a:t>
            </a:r>
            <a:r>
              <a:rPr kumimoji="1" lang="ja-JP" altLang="en-US" dirty="0" err="1" smtClean="0"/>
              <a:t>ど</a:t>
            </a:r>
            <a:r>
              <a:rPr kumimoji="1" lang="ja-JP" altLang="en-US" dirty="0" smtClean="0"/>
              <a:t>ソフトウェアに設定してあるものを用いたことをいう</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a:t>
            </a:fld>
            <a:endParaRPr kumimoji="1" lang="ja-JP" altLang="en-US"/>
          </a:p>
        </p:txBody>
      </p:sp>
    </p:spTree>
    <p:extLst>
      <p:ext uri="{BB962C8B-B14F-4D97-AF65-F5344CB8AC3E}">
        <p14:creationId xmlns:p14="http://schemas.microsoft.com/office/powerpoint/2010/main" val="2543605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image:Hexpe</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の右図より、</a:t>
            </a:r>
            <a:r>
              <a:rPr kumimoji="1" lang="en-US" altLang="ja-JP" sz="1200" b="1" kern="1200" dirty="0" smtClean="0">
                <a:solidFill>
                  <a:schemeClr val="tx1"/>
                </a:solidFill>
                <a:latin typeface="+mn-lt"/>
                <a:ea typeface="+mn-ea"/>
                <a:cs typeface="+mn-cs"/>
              </a:rPr>
              <a:t>$k$</a:t>
            </a:r>
            <a:r>
              <a:rPr kumimoji="1" lang="ja-JP" altLang="en-US" sz="1200" b="1" kern="1200" dirty="0" smtClean="0">
                <a:solidFill>
                  <a:schemeClr val="tx1"/>
                </a:solidFill>
                <a:latin typeface="+mn-lt"/>
                <a:ea typeface="+mn-ea"/>
                <a:cs typeface="+mn-cs"/>
              </a:rPr>
              <a:t>の値が大きいほど早く安定化制御に移行していることがわかる。</a:t>
            </a:r>
          </a:p>
          <a:p>
            <a:r>
              <a:rPr kumimoji="1" lang="en-US" altLang="ja-JP" sz="1200" kern="1200" dirty="0" smtClean="0">
                <a:solidFill>
                  <a:schemeClr val="tx1"/>
                </a:solidFill>
                <a:latin typeface="+mn-lt"/>
                <a:ea typeface="+mn-ea"/>
                <a:cs typeface="+mn-cs"/>
              </a:rPr>
              <a:t>$k$</a:t>
            </a:r>
            <a:r>
              <a:rPr kumimoji="1" lang="ja-JP" altLang="en-US" sz="1200" kern="1200" dirty="0" smtClean="0">
                <a:solidFill>
                  <a:schemeClr val="tx1"/>
                </a:solidFill>
                <a:latin typeface="+mn-lt"/>
                <a:ea typeface="+mn-ea"/>
                <a:cs typeface="+mn-cs"/>
              </a:rPr>
              <a:t>が大きくなるとエネルギーの収束が早くなるため、より早く安定化制御に移行できたといえる。</a:t>
            </a:r>
          </a:p>
          <a:p>
            <a:r>
              <a:rPr kumimoji="1" lang="ja-JP" altLang="en-US" sz="1200" kern="1200" dirty="0" smtClean="0">
                <a:solidFill>
                  <a:schemeClr val="tx1"/>
                </a:solidFill>
                <a:latin typeface="+mn-lt"/>
                <a:ea typeface="+mn-ea"/>
                <a:cs typeface="+mn-cs"/>
              </a:rPr>
              <a:t>つまり、シミュレーションの章で行った考察は間違っていたということになる。これは、実験に用いた</a:t>
            </a:r>
          </a:p>
          <a:p>
            <a:r>
              <a:rPr kumimoji="1" lang="ja-JP" altLang="en-US" sz="1200" kern="1200" dirty="0" smtClean="0">
                <a:solidFill>
                  <a:schemeClr val="tx1"/>
                </a:solidFill>
                <a:latin typeface="+mn-lt"/>
                <a:ea typeface="+mn-ea"/>
                <a:cs typeface="+mn-cs"/>
              </a:rPr>
              <a:t>倒立振子系のシミュレーションを行う際に考慮すべき項目が抜けていたか、同定した倒立振子系のパラメータが</a:t>
            </a:r>
          </a:p>
          <a:p>
            <a:r>
              <a:rPr kumimoji="1" lang="ja-JP" altLang="en-US" sz="1200" kern="1200" dirty="0" smtClean="0">
                <a:solidFill>
                  <a:schemeClr val="tx1"/>
                </a:solidFill>
                <a:latin typeface="+mn-lt"/>
                <a:ea typeface="+mn-ea"/>
                <a:cs typeface="+mn-cs"/>
              </a:rPr>
              <a:t>間違っていたかなど様々な原因が考えられる。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39</a:t>
            </a:fld>
            <a:endParaRPr kumimoji="1" lang="ja-JP" altLang="en-US"/>
          </a:p>
        </p:txBody>
      </p:sp>
    </p:spTree>
    <p:extLst>
      <p:ext uri="{BB962C8B-B14F-4D97-AF65-F5344CB8AC3E}">
        <p14:creationId xmlns:p14="http://schemas.microsoft.com/office/powerpoint/2010/main" val="3086383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43</a:t>
            </a:fld>
            <a:endParaRPr kumimoji="1" lang="ja-JP" altLang="en-US"/>
          </a:p>
        </p:txBody>
      </p:sp>
    </p:spTree>
    <p:extLst>
      <p:ext uri="{BB962C8B-B14F-4D97-AF65-F5344CB8AC3E}">
        <p14:creationId xmlns:p14="http://schemas.microsoft.com/office/powerpoint/2010/main" val="328151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44</a:t>
            </a:fld>
            <a:endParaRPr kumimoji="1" lang="ja-JP" altLang="en-US"/>
          </a:p>
        </p:txBody>
      </p:sp>
    </p:spTree>
    <p:extLst>
      <p:ext uri="{BB962C8B-B14F-4D97-AF65-F5344CB8AC3E}">
        <p14:creationId xmlns:p14="http://schemas.microsoft.com/office/powerpoint/2010/main" val="4080132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ばねばかりの写真</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a:t>
            </a:fld>
            <a:endParaRPr kumimoji="1" lang="ja-JP" altLang="en-US"/>
          </a:p>
        </p:txBody>
      </p:sp>
    </p:spTree>
    <p:extLst>
      <p:ext uri="{BB962C8B-B14F-4D97-AF65-F5344CB8AC3E}">
        <p14:creationId xmlns:p14="http://schemas.microsoft.com/office/powerpoint/2010/main" val="2605448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Fmax</a:t>
            </a:r>
            <a:r>
              <a:rPr kumimoji="1" lang="en-US" altLang="ja-JP" baseline="0" dirty="0" smtClean="0"/>
              <a:t> = au+</a:t>
            </a:r>
            <a:r>
              <a:rPr kumimoji="1" lang="ja-JP" altLang="en-US" baseline="0" dirty="0" smtClean="0"/>
              <a:t>摩擦</a:t>
            </a:r>
            <a:endParaRPr kumimoji="1" lang="en-US" altLang="ja-JP" baseline="0" dirty="0" smtClean="0"/>
          </a:p>
          <a:p>
            <a:r>
              <a:rPr kumimoji="1" lang="en-US" altLang="ja-JP" baseline="0" dirty="0" err="1" smtClean="0"/>
              <a:t>Fmin</a:t>
            </a:r>
            <a:r>
              <a:rPr kumimoji="1" lang="en-US" altLang="ja-JP" baseline="0" dirty="0" smtClean="0"/>
              <a:t> = au-</a:t>
            </a:r>
            <a:r>
              <a:rPr kumimoji="1" lang="ja-JP" altLang="en-US" baseline="0" dirty="0" smtClean="0"/>
              <a:t>摩擦</a:t>
            </a:r>
            <a:endParaRPr kumimoji="1" lang="en-US" altLang="ja-JP" baseline="0" dirty="0" smtClean="0"/>
          </a:p>
          <a:p>
            <a:r>
              <a:rPr kumimoji="1" lang="en-US" altLang="ja-JP" dirty="0" smtClean="0"/>
              <a:t>a</a:t>
            </a:r>
            <a:r>
              <a:rPr kumimoji="1" lang="ja-JP" altLang="en-US" dirty="0" smtClean="0"/>
              <a:t>は平均をとる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a:t>
            </a:fld>
            <a:endParaRPr kumimoji="1" lang="ja-JP" altLang="en-US"/>
          </a:p>
        </p:txBody>
      </p:sp>
    </p:spTree>
    <p:extLst>
      <p:ext uri="{BB962C8B-B14F-4D97-AF65-F5344CB8AC3E}">
        <p14:creationId xmlns:p14="http://schemas.microsoft.com/office/powerpoint/2010/main" val="3153995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数式モデルは一つ目は台車の位置に関する状態を取り除いた式。回転の運動方程式から</a:t>
            </a:r>
            <a:r>
              <a:rPr kumimoji="1" lang="en-US" altLang="ja-JP" dirty="0" err="1" smtClean="0"/>
              <a:t>Fv</a:t>
            </a:r>
            <a:r>
              <a:rPr kumimoji="1" lang="ja-JP" altLang="en-US" dirty="0" smtClean="0"/>
              <a:t>と</a:t>
            </a:r>
            <a:r>
              <a:rPr kumimoji="1" lang="en-US" altLang="ja-JP" dirty="0" err="1" smtClean="0"/>
              <a:t>Fh</a:t>
            </a:r>
            <a:r>
              <a:rPr kumimoji="1" lang="ja-JP" altLang="en-US" dirty="0" smtClean="0"/>
              <a:t>を取り除いたもの</a:t>
            </a:r>
            <a:endParaRPr kumimoji="1" lang="en-US" altLang="ja-JP" dirty="0" smtClean="0"/>
          </a:p>
          <a:p>
            <a:r>
              <a:rPr kumimoji="1" lang="ja-JP" altLang="en-US" dirty="0" smtClean="0"/>
              <a:t>二つ目は出力方程式</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5</a:t>
            </a:fld>
            <a:endParaRPr kumimoji="1" lang="ja-JP" altLang="en-US"/>
          </a:p>
        </p:txBody>
      </p:sp>
    </p:spTree>
    <p:extLst>
      <p:ext uri="{BB962C8B-B14F-4D97-AF65-F5344CB8AC3E}">
        <p14:creationId xmlns:p14="http://schemas.microsoft.com/office/powerpoint/2010/main" val="3315299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どうしてこの式が導き出されるか不明</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9</a:t>
            </a:fld>
            <a:endParaRPr kumimoji="1" lang="ja-JP" altLang="en-US"/>
          </a:p>
        </p:txBody>
      </p:sp>
    </p:spTree>
    <p:extLst>
      <p:ext uri="{BB962C8B-B14F-4D97-AF65-F5344CB8AC3E}">
        <p14:creationId xmlns:p14="http://schemas.microsoft.com/office/powerpoint/2010/main" val="4196917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14</a:t>
            </a:fld>
            <a:endParaRPr kumimoji="1" lang="ja-JP" altLang="en-US"/>
          </a:p>
        </p:txBody>
      </p:sp>
    </p:spTree>
    <p:extLst>
      <p:ext uri="{BB962C8B-B14F-4D97-AF65-F5344CB8AC3E}">
        <p14:creationId xmlns:p14="http://schemas.microsoft.com/office/powerpoint/2010/main" val="4229556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ここの</a:t>
            </a:r>
            <a:r>
              <a:rPr kumimoji="1" lang="en-US" altLang="ja-JP" dirty="0" smtClean="0"/>
              <a:t>λ</a:t>
            </a:r>
            <a:r>
              <a:rPr kumimoji="1" lang="ja-JP" altLang="en-US" dirty="0" smtClean="0"/>
              <a:t>と</a:t>
            </a:r>
            <a:r>
              <a:rPr kumimoji="1" lang="en-US" altLang="ja-JP" dirty="0" smtClean="0"/>
              <a:t>T2</a:t>
            </a:r>
            <a:r>
              <a:rPr kumimoji="1" lang="ja-JP" altLang="en-US" dirty="0" smtClean="0"/>
              <a:t>の式は</a:t>
            </a:r>
            <a:r>
              <a:rPr kumimoji="1" lang="en-US" altLang="ja-JP" dirty="0" smtClean="0"/>
              <a:t>J</a:t>
            </a:r>
            <a:r>
              <a:rPr kumimoji="1" lang="ja-JP" altLang="en-US" dirty="0" smtClean="0"/>
              <a:t>と</a:t>
            </a:r>
            <a:r>
              <a:rPr kumimoji="1" lang="ja-JP" altLang="en-US" dirty="0" err="1" smtClean="0"/>
              <a:t>ｃ</a:t>
            </a:r>
            <a:r>
              <a:rPr kumimoji="1" lang="ja-JP" altLang="en-US" dirty="0" smtClean="0"/>
              <a:t>を求めるときに用いた式と同じ</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15</a:t>
            </a:fld>
            <a:endParaRPr kumimoji="1" lang="ja-JP" altLang="en-US"/>
          </a:p>
        </p:txBody>
      </p:sp>
    </p:spTree>
    <p:extLst>
      <p:ext uri="{BB962C8B-B14F-4D97-AF65-F5344CB8AC3E}">
        <p14:creationId xmlns:p14="http://schemas.microsoft.com/office/powerpoint/2010/main" val="812222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さきほどの伝達関数とはまた別の伝達関数</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17</a:t>
            </a:fld>
            <a:endParaRPr kumimoji="1" lang="ja-JP" altLang="en-US"/>
          </a:p>
        </p:txBody>
      </p:sp>
    </p:spTree>
    <p:extLst>
      <p:ext uri="{BB962C8B-B14F-4D97-AF65-F5344CB8AC3E}">
        <p14:creationId xmlns:p14="http://schemas.microsoft.com/office/powerpoint/2010/main" val="422989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3B41D856-5965-40E7-AE96-64025F298A02}" type="datetimeFigureOut">
              <a:rPr kumimoji="1" lang="ja-JP" altLang="en-US" smtClean="0"/>
              <a:t>2018/7/26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9FE6F4AA-B308-40F2-9425-1F1B8E01F54B}" type="slidenum">
              <a:rPr kumimoji="1" lang="ja-JP" altLang="en-US" smtClean="0"/>
              <a:t>‹#›</a:t>
            </a:fld>
            <a:endParaRPr kumimoji="1" lang="ja-JP" altLang="en-US" dirty="0"/>
          </a:p>
        </p:txBody>
      </p:sp>
    </p:spTree>
    <p:extLst>
      <p:ext uri="{BB962C8B-B14F-4D97-AF65-F5344CB8AC3E}">
        <p14:creationId xmlns:p14="http://schemas.microsoft.com/office/powerpoint/2010/main" val="851431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3B41D856-5965-40E7-AE96-64025F298A02}" type="datetimeFigureOut">
              <a:rPr kumimoji="1" lang="ja-JP" altLang="en-US" smtClean="0"/>
              <a:t>2018/7/26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9FE6F4AA-B308-40F2-9425-1F1B8E01F54B}" type="slidenum">
              <a:rPr kumimoji="1" lang="ja-JP" altLang="en-US" smtClean="0"/>
              <a:t>‹#›</a:t>
            </a:fld>
            <a:endParaRPr kumimoji="1" lang="ja-JP" altLang="en-US" dirty="0"/>
          </a:p>
        </p:txBody>
      </p:sp>
    </p:spTree>
    <p:extLst>
      <p:ext uri="{BB962C8B-B14F-4D97-AF65-F5344CB8AC3E}">
        <p14:creationId xmlns:p14="http://schemas.microsoft.com/office/powerpoint/2010/main" val="1357920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3B41D856-5965-40E7-AE96-64025F298A02}" type="datetimeFigureOut">
              <a:rPr kumimoji="1" lang="ja-JP" altLang="en-US" smtClean="0"/>
              <a:t>2018/7/26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9FE6F4AA-B308-40F2-9425-1F1B8E01F54B}" type="slidenum">
              <a:rPr kumimoji="1" lang="ja-JP" altLang="en-US" smtClean="0"/>
              <a:t>‹#›</a:t>
            </a:fld>
            <a:endParaRPr kumimoji="1" lang="ja-JP" altLang="en-US" dirty="0"/>
          </a:p>
        </p:txBody>
      </p:sp>
    </p:spTree>
    <p:extLst>
      <p:ext uri="{BB962C8B-B14F-4D97-AF65-F5344CB8AC3E}">
        <p14:creationId xmlns:p14="http://schemas.microsoft.com/office/powerpoint/2010/main" val="1501046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25563"/>
          </a:xfrm>
        </p:spPr>
        <p:txBody>
          <a:bodyPr/>
          <a:lstStyle>
            <a:lvl1pPr>
              <a:defRPr>
                <a:latin typeface="ＭＳ Ｐゴシック" panose="020B0600070205080204" pitchFamily="50" charset="-128"/>
                <a:ea typeface="ＭＳ Ｐゴシック" panose="020B0600070205080204" pitchFamily="50" charset="-128"/>
              </a:defRPr>
            </a:lvl1pPr>
          </a:lstStyle>
          <a:p>
            <a:r>
              <a:rPr lang="ja-JP" altLang="en-US" dirty="0" smtClean="0"/>
              <a:t>マスター タイトルの書式設定</a:t>
            </a:r>
            <a:endParaRPr lang="en-US" dirty="0"/>
          </a:p>
        </p:txBody>
      </p:sp>
      <p:sp>
        <p:nvSpPr>
          <p:cNvPr id="3" name="Content Placeholder 2"/>
          <p:cNvSpPr>
            <a:spLocks noGrp="1"/>
          </p:cNvSpPr>
          <p:nvPr>
            <p:ph idx="1"/>
          </p:nvPr>
        </p:nvSpPr>
        <p:spPr>
          <a:xfrm>
            <a:off x="0" y="1325562"/>
            <a:ext cx="9144000" cy="5532437"/>
          </a:xfrm>
        </p:spPr>
        <p:txBody>
          <a:bodyPr/>
          <a:lstStyle>
            <a:lvl1pPr>
              <a:defRPr>
                <a:latin typeface="ＭＳ Ｐゴシック" panose="020B0600070205080204" pitchFamily="50" charset="-128"/>
                <a:ea typeface="ＭＳ Ｐゴシック" panose="020B0600070205080204" pitchFamily="50" charset="-128"/>
              </a:defRPr>
            </a:lvl1pPr>
            <a:lvl2pPr>
              <a:defRPr>
                <a:latin typeface="ＭＳ Ｐゴシック" panose="020B0600070205080204" pitchFamily="50" charset="-128"/>
                <a:ea typeface="ＭＳ Ｐゴシック" panose="020B0600070205080204" pitchFamily="50" charset="-128"/>
              </a:defRPr>
            </a:lvl2pPr>
            <a:lvl3pPr>
              <a:defRPr>
                <a:latin typeface="ＭＳ Ｐゴシック" panose="020B0600070205080204" pitchFamily="50" charset="-128"/>
                <a:ea typeface="ＭＳ Ｐゴシック" panose="020B0600070205080204" pitchFamily="50" charset="-128"/>
              </a:defRPr>
            </a:lvl3pPr>
            <a:lvl4pPr>
              <a:defRPr>
                <a:latin typeface="ＭＳ Ｐゴシック" panose="020B0600070205080204" pitchFamily="50" charset="-128"/>
                <a:ea typeface="ＭＳ Ｐゴシック" panose="020B0600070205080204" pitchFamily="50" charset="-128"/>
              </a:defRPr>
            </a:lvl4pPr>
            <a:lvl5pPr>
              <a:defRPr>
                <a:latin typeface="ＭＳ Ｐゴシック" panose="020B0600070205080204" pitchFamily="50" charset="-128"/>
                <a:ea typeface="ＭＳ Ｐゴシック" panose="020B060007020508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10"/>
          </p:nvPr>
        </p:nvSpPr>
        <p:spPr/>
        <p:txBody>
          <a:bodyPr/>
          <a:lstStyle/>
          <a:p>
            <a:fld id="{3B41D856-5965-40E7-AE96-64025F298A02}" type="datetimeFigureOut">
              <a:rPr kumimoji="1" lang="ja-JP" altLang="en-US" smtClean="0"/>
              <a:t>2018/7/26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9FE6F4AA-B308-40F2-9425-1F1B8E01F54B}" type="slidenum">
              <a:rPr kumimoji="1" lang="ja-JP" altLang="en-US" smtClean="0"/>
              <a:t>‹#›</a:t>
            </a:fld>
            <a:endParaRPr kumimoji="1" lang="ja-JP" altLang="en-US" dirty="0"/>
          </a:p>
        </p:txBody>
      </p:sp>
      <p:cxnSp>
        <p:nvCxnSpPr>
          <p:cNvPr id="8" name="直線コネクタ 7"/>
          <p:cNvCxnSpPr/>
          <p:nvPr userDrawn="1"/>
        </p:nvCxnSpPr>
        <p:spPr>
          <a:xfrm>
            <a:off x="0" y="1325563"/>
            <a:ext cx="91440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3947890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3B41D856-5965-40E7-AE96-64025F298A02}" type="datetimeFigureOut">
              <a:rPr kumimoji="1" lang="ja-JP" altLang="en-US" smtClean="0"/>
              <a:t>2018/7/26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9FE6F4AA-B308-40F2-9425-1F1B8E01F54B}" type="slidenum">
              <a:rPr kumimoji="1" lang="ja-JP" altLang="en-US" smtClean="0"/>
              <a:t>‹#›</a:t>
            </a:fld>
            <a:endParaRPr kumimoji="1" lang="ja-JP" altLang="en-US" dirty="0"/>
          </a:p>
        </p:txBody>
      </p:sp>
    </p:spTree>
    <p:extLst>
      <p:ext uri="{BB962C8B-B14F-4D97-AF65-F5344CB8AC3E}">
        <p14:creationId xmlns:p14="http://schemas.microsoft.com/office/powerpoint/2010/main" val="3700649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3B41D856-5965-40E7-AE96-64025F298A02}" type="datetimeFigureOut">
              <a:rPr kumimoji="1" lang="ja-JP" altLang="en-US" smtClean="0"/>
              <a:t>2018/7/26</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9FE6F4AA-B308-40F2-9425-1F1B8E01F54B}" type="slidenum">
              <a:rPr kumimoji="1" lang="ja-JP" altLang="en-US" smtClean="0"/>
              <a:t>‹#›</a:t>
            </a:fld>
            <a:endParaRPr kumimoji="1" lang="ja-JP" altLang="en-US" dirty="0"/>
          </a:p>
        </p:txBody>
      </p:sp>
    </p:spTree>
    <p:extLst>
      <p:ext uri="{BB962C8B-B14F-4D97-AF65-F5344CB8AC3E}">
        <p14:creationId xmlns:p14="http://schemas.microsoft.com/office/powerpoint/2010/main" val="3812056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3B41D856-5965-40E7-AE96-64025F298A02}" type="datetimeFigureOut">
              <a:rPr kumimoji="1" lang="ja-JP" altLang="en-US" smtClean="0"/>
              <a:t>2018/7/26</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9FE6F4AA-B308-40F2-9425-1F1B8E01F54B}" type="slidenum">
              <a:rPr kumimoji="1" lang="ja-JP" altLang="en-US" smtClean="0"/>
              <a:t>‹#›</a:t>
            </a:fld>
            <a:endParaRPr kumimoji="1" lang="ja-JP" altLang="en-US" dirty="0"/>
          </a:p>
        </p:txBody>
      </p:sp>
    </p:spTree>
    <p:extLst>
      <p:ext uri="{BB962C8B-B14F-4D97-AF65-F5344CB8AC3E}">
        <p14:creationId xmlns:p14="http://schemas.microsoft.com/office/powerpoint/2010/main" val="106080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3B41D856-5965-40E7-AE96-64025F298A02}" type="datetimeFigureOut">
              <a:rPr kumimoji="1" lang="ja-JP" altLang="en-US" smtClean="0"/>
              <a:t>2018/7/26</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9FE6F4AA-B308-40F2-9425-1F1B8E01F54B}" type="slidenum">
              <a:rPr kumimoji="1" lang="ja-JP" altLang="en-US" smtClean="0"/>
              <a:t>‹#›</a:t>
            </a:fld>
            <a:endParaRPr kumimoji="1" lang="ja-JP" altLang="en-US" dirty="0"/>
          </a:p>
        </p:txBody>
      </p:sp>
    </p:spTree>
    <p:extLst>
      <p:ext uri="{BB962C8B-B14F-4D97-AF65-F5344CB8AC3E}">
        <p14:creationId xmlns:p14="http://schemas.microsoft.com/office/powerpoint/2010/main" val="4123082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41D856-5965-40E7-AE96-64025F298A02}" type="datetimeFigureOut">
              <a:rPr kumimoji="1" lang="ja-JP" altLang="en-US" smtClean="0"/>
              <a:t>2018/7/26</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9FE6F4AA-B308-40F2-9425-1F1B8E01F54B}" type="slidenum">
              <a:rPr kumimoji="1" lang="ja-JP" altLang="en-US" smtClean="0"/>
              <a:t>‹#›</a:t>
            </a:fld>
            <a:endParaRPr kumimoji="1" lang="ja-JP" altLang="en-US" dirty="0"/>
          </a:p>
        </p:txBody>
      </p:sp>
    </p:spTree>
    <p:extLst>
      <p:ext uri="{BB962C8B-B14F-4D97-AF65-F5344CB8AC3E}">
        <p14:creationId xmlns:p14="http://schemas.microsoft.com/office/powerpoint/2010/main" val="2268638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3B41D856-5965-40E7-AE96-64025F298A02}" type="datetimeFigureOut">
              <a:rPr kumimoji="1" lang="ja-JP" altLang="en-US" smtClean="0"/>
              <a:t>2018/7/26</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9FE6F4AA-B308-40F2-9425-1F1B8E01F54B}" type="slidenum">
              <a:rPr kumimoji="1" lang="ja-JP" altLang="en-US" smtClean="0"/>
              <a:t>‹#›</a:t>
            </a:fld>
            <a:endParaRPr kumimoji="1" lang="ja-JP" altLang="en-US" dirty="0"/>
          </a:p>
        </p:txBody>
      </p:sp>
    </p:spTree>
    <p:extLst>
      <p:ext uri="{BB962C8B-B14F-4D97-AF65-F5344CB8AC3E}">
        <p14:creationId xmlns:p14="http://schemas.microsoft.com/office/powerpoint/2010/main" val="3681494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3B41D856-5965-40E7-AE96-64025F298A02}" type="datetimeFigureOut">
              <a:rPr kumimoji="1" lang="ja-JP" altLang="en-US" smtClean="0"/>
              <a:t>2018/7/26</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9FE6F4AA-B308-40F2-9425-1F1B8E01F54B}" type="slidenum">
              <a:rPr kumimoji="1" lang="ja-JP" altLang="en-US" smtClean="0"/>
              <a:t>‹#›</a:t>
            </a:fld>
            <a:endParaRPr kumimoji="1" lang="ja-JP" altLang="en-US" dirty="0"/>
          </a:p>
        </p:txBody>
      </p:sp>
    </p:spTree>
    <p:extLst>
      <p:ext uri="{BB962C8B-B14F-4D97-AF65-F5344CB8AC3E}">
        <p14:creationId xmlns:p14="http://schemas.microsoft.com/office/powerpoint/2010/main" val="1453997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325563"/>
          </a:xfrm>
          <a:prstGeom prst="rect">
            <a:avLst/>
          </a:prstGeom>
        </p:spPr>
        <p:txBody>
          <a:bodyPr vert="horz" lIns="91440" tIns="45720" rIns="91440" bIns="45720" rtlCol="0" anchor="ctr">
            <a:norm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0" y="1325563"/>
            <a:ext cx="9144000" cy="5030788"/>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0" y="6484712"/>
            <a:ext cx="26860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41D856-5965-40E7-AE96-64025F298A02}" type="datetimeFigureOut">
              <a:rPr kumimoji="1" lang="ja-JP" altLang="en-US" smtClean="0"/>
              <a:t>2018/7/26</a:t>
            </a:fld>
            <a:endParaRPr kumimoji="1" lang="ja-JP" altLang="en-US" dirty="0"/>
          </a:p>
        </p:txBody>
      </p:sp>
      <p:sp>
        <p:nvSpPr>
          <p:cNvPr id="5" name="Footer Placeholder 4"/>
          <p:cNvSpPr>
            <a:spLocks noGrp="1"/>
          </p:cNvSpPr>
          <p:nvPr>
            <p:ph type="ftr" sz="quarter" idx="3"/>
          </p:nvPr>
        </p:nvSpPr>
        <p:spPr>
          <a:xfrm>
            <a:off x="2686050" y="6469292"/>
            <a:ext cx="3771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6457950" y="6492875"/>
            <a:ext cx="26860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E6F4AA-B308-40F2-9425-1F1B8E01F54B}" type="slidenum">
              <a:rPr kumimoji="1" lang="ja-JP" altLang="en-US" smtClean="0"/>
              <a:t>‹#›</a:t>
            </a:fld>
            <a:endParaRPr kumimoji="1" lang="ja-JP" altLang="en-US" dirty="0"/>
          </a:p>
        </p:txBody>
      </p:sp>
    </p:spTree>
    <p:extLst>
      <p:ext uri="{BB962C8B-B14F-4D97-AF65-F5344CB8AC3E}">
        <p14:creationId xmlns:p14="http://schemas.microsoft.com/office/powerpoint/2010/main" val="1055956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15.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0.emf"/></Relationships>
</file>

<file path=ppt/slides/_rels/slide2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6.em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8.emf"/></Relationships>
</file>

<file path=ppt/slides/_rels/slide3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4" Type="http://schemas.openxmlformats.org/officeDocument/2006/relationships/image" Target="../media/image540.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image" Target="../media/image53.emf"/></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55.emf"/></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image" Target="../media/image57.emf"/></Relationships>
</file>

<file path=ppt/slides/_rels/slide3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64.e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4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4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73.png"/><Relationship Id="rId4" Type="http://schemas.openxmlformats.org/officeDocument/2006/relationships/notesSlide" Target="../notesSlides/notesSlide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倒立振子のパラメータの同定</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コンテンツ プレースホルダー 9"/>
          <p:cNvSpPr>
            <a:spLocks noGrp="1"/>
          </p:cNvSpPr>
          <p:nvPr>
            <p:ph idx="1"/>
          </p:nvPr>
        </p:nvSpPr>
        <p:spPr/>
        <p:txBody>
          <a:bodyPr/>
          <a:lstStyle/>
          <a:p>
            <a:r>
              <a:rPr lang="ja-JP" altLang="en-US" dirty="0" smtClean="0"/>
              <a:t>倒立</a:t>
            </a:r>
            <a:r>
              <a:rPr lang="ja-JP" altLang="en-US" dirty="0"/>
              <a:t>振子系のモデルに含まれる物理パラメータを</a:t>
            </a:r>
            <a:r>
              <a:rPr lang="ja-JP" altLang="en-US" dirty="0" smtClean="0"/>
              <a:t>実験を</a:t>
            </a:r>
            <a:r>
              <a:rPr lang="ja-JP" altLang="en-US" dirty="0"/>
              <a:t>通して同定する</a:t>
            </a:r>
            <a:endParaRPr lang="en-US" altLang="ja-JP" dirty="0"/>
          </a:p>
          <a:p>
            <a:r>
              <a:rPr lang="ja-JP" altLang="en-US" dirty="0" smtClean="0"/>
              <a:t>同定</a:t>
            </a:r>
            <a:r>
              <a:rPr lang="ja-JP" altLang="en-US" dirty="0"/>
              <a:t>するパラメータは以下の通り</a:t>
            </a:r>
            <a:endParaRPr lang="en-US" altLang="ja-JP" dirty="0"/>
          </a:p>
          <a:p>
            <a:endParaRPr kumimoji="1" lang="ja-JP" altLang="en-US" dirty="0"/>
          </a:p>
        </p:txBody>
      </p:sp>
      <mc:AlternateContent xmlns:mc="http://schemas.openxmlformats.org/markup-compatibility/2006" xmlns:a14="http://schemas.microsoft.com/office/drawing/2010/main">
        <mc:Choice Requires="a14">
          <p:graphicFrame>
            <p:nvGraphicFramePr>
              <p:cNvPr id="8" name="表 7"/>
              <p:cNvGraphicFramePr>
                <a:graphicFrameLocks noGrp="1"/>
              </p:cNvGraphicFramePr>
              <p:nvPr>
                <p:extLst>
                  <p:ext uri="{D42A27DB-BD31-4B8C-83A1-F6EECF244321}">
                    <p14:modId xmlns:p14="http://schemas.microsoft.com/office/powerpoint/2010/main" val="1382711520"/>
                  </p:ext>
                </p:extLst>
              </p:nvPr>
            </p:nvGraphicFramePr>
            <p:xfrm>
              <a:off x="552449" y="2744518"/>
              <a:ext cx="7691968" cy="4038600"/>
            </p:xfrm>
            <a:graphic>
              <a:graphicData uri="http://schemas.openxmlformats.org/drawingml/2006/table">
                <a:tbl>
                  <a:tblPr firstRow="1" bandRow="1">
                    <a:tableStyleId>{D7AC3CCA-C797-4891-BE02-D94E43425B78}</a:tableStyleId>
                  </a:tblPr>
                  <a:tblGrid>
                    <a:gridCol w="3845984">
                      <a:extLst>
                        <a:ext uri="{9D8B030D-6E8A-4147-A177-3AD203B41FA5}">
                          <a16:colId xmlns:a16="http://schemas.microsoft.com/office/drawing/2014/main" val="2807294428"/>
                        </a:ext>
                      </a:extLst>
                    </a:gridCol>
                    <a:gridCol w="3845984">
                      <a:extLst>
                        <a:ext uri="{9D8B030D-6E8A-4147-A177-3AD203B41FA5}">
                          <a16:colId xmlns:a16="http://schemas.microsoft.com/office/drawing/2014/main" val="2016220413"/>
                        </a:ext>
                      </a:extLst>
                    </a:gridCol>
                  </a:tblGrid>
                  <a:tr h="340433">
                    <a:tc>
                      <a:txBody>
                        <a:bodyPr/>
                        <a:lstStyle/>
                        <a:p>
                          <a:r>
                            <a:rPr kumimoji="1" lang="ja-JP" altLang="en-US" sz="2000" dirty="0" smtClean="0"/>
                            <a:t>パラメータ</a:t>
                          </a:r>
                          <a:endParaRPr kumimoji="1" lang="ja-JP" altLang="en-US" sz="2000" dirty="0"/>
                        </a:p>
                      </a:txBody>
                      <a:tcPr marL="68580" marR="68580" marT="34290" marB="34290"/>
                    </a:tc>
                    <a:tc>
                      <a:txBody>
                        <a:bodyPr/>
                        <a:lstStyle/>
                        <a:p>
                          <a:r>
                            <a:rPr kumimoji="1" lang="ja-JP" altLang="en-US" sz="2000" dirty="0" smtClean="0"/>
                            <a:t>詳細</a:t>
                          </a:r>
                          <a:endParaRPr kumimoji="1" lang="ja-JP" altLang="en-US" sz="2000" dirty="0"/>
                        </a:p>
                      </a:txBody>
                      <a:tcPr marL="68580" marR="68580" marT="34290" marB="34290"/>
                    </a:tc>
                    <a:extLst>
                      <a:ext uri="{0D108BD9-81ED-4DB2-BD59-A6C34878D82A}">
                        <a16:rowId xmlns:a16="http://schemas.microsoft.com/office/drawing/2014/main" val="2407631616"/>
                      </a:ext>
                    </a:extLst>
                  </a:tr>
                  <a:tr h="340433">
                    <a:tc>
                      <a:txBody>
                        <a:bodyPr/>
                        <a:lstStyle/>
                        <a:p>
                          <a14:m>
                            <m:oMath xmlns:m="http://schemas.openxmlformats.org/officeDocument/2006/math">
                              <m:r>
                                <a:rPr kumimoji="1" lang="en-US" altLang="ja-JP" sz="2000" dirty="0" smtClean="0">
                                  <a:latin typeface="Cambria Math" panose="02040503050406030204" pitchFamily="18" charset="0"/>
                                </a:rPr>
                                <m:t>𝑚</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oMath>
                          </a14:m>
                          <a:r>
                            <a:rPr kumimoji="1" lang="en-US" altLang="ja-JP" sz="2000" dirty="0" smtClean="0"/>
                            <a:t>]</a:t>
                          </a:r>
                          <a:endParaRPr kumimoji="1" lang="ja-JP" altLang="en-US" sz="2000" dirty="0"/>
                        </a:p>
                      </a:txBody>
                      <a:tcPr marL="68580" marR="68580" marT="34290" marB="34290">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振子の質量</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1127931767"/>
                      </a:ext>
                    </a:extLst>
                  </a:tr>
                  <a:tr h="340433">
                    <a:tc>
                      <a:txBody>
                        <a:bodyPr/>
                        <a:lstStyle/>
                        <a:p>
                          <a14:m>
                            <m:oMath xmlns:m="http://schemas.openxmlformats.org/officeDocument/2006/math">
                              <m:r>
                                <a:rPr kumimoji="1" lang="en-US" altLang="ja-JP" sz="2000" dirty="0" smtClean="0">
                                  <a:latin typeface="Cambria Math" panose="02040503050406030204" pitchFamily="18" charset="0"/>
                                </a:rPr>
                                <m:t>𝑙</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m</m:t>
                              </m:r>
                            </m:oMath>
                          </a14:m>
                          <a:r>
                            <a:rPr kumimoji="1" lang="en-US" altLang="ja-JP" sz="2000" dirty="0" smtClean="0"/>
                            <a:t>]</a:t>
                          </a:r>
                          <a:endParaRPr kumimoji="1" lang="ja-JP" altLang="en-US" sz="2000" dirty="0"/>
                        </a:p>
                      </a:txBody>
                      <a:tcPr marL="68580" marR="68580" marT="34290" marB="34290">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回転軸・重心間距離</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1660236730"/>
                      </a:ext>
                    </a:extLst>
                  </a:tr>
                  <a:tr h="330070">
                    <a:tc>
                      <a:txBody>
                        <a:bodyPr/>
                        <a:lstStyle/>
                        <a:p>
                          <a14:m>
                            <m:oMath xmlns:m="http://schemas.openxmlformats.org/officeDocument/2006/math">
                              <m:r>
                                <a:rPr kumimoji="1" lang="en-US" altLang="ja-JP" sz="2000" dirty="0" smtClean="0">
                                  <a:latin typeface="Cambria Math" panose="02040503050406030204" pitchFamily="18" charset="0"/>
                                </a:rPr>
                                <m:t>𝑀</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oMath>
                          </a14:m>
                          <a:r>
                            <a:rPr kumimoji="1" lang="en-US" altLang="ja-JP" sz="2000" dirty="0" smtClean="0"/>
                            <a:t>]</a:t>
                          </a:r>
                          <a:endParaRPr kumimoji="1" lang="ja-JP" altLang="en-US" sz="2000" dirty="0"/>
                        </a:p>
                      </a:txBody>
                      <a:tcPr marL="68580" marR="68580" marT="34290" marB="34290">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台車の質量</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4064144453"/>
                      </a:ext>
                    </a:extLst>
                  </a:tr>
                  <a:tr h="340433">
                    <a:tc>
                      <a:txBody>
                        <a:bodyPr/>
                        <a:lstStyle/>
                        <a:p>
                          <a14:m>
                            <m:oMath xmlns:m="http://schemas.openxmlformats.org/officeDocument/2006/math">
                              <m:r>
                                <a:rPr kumimoji="1" lang="en-US" altLang="ja-JP" sz="2000" dirty="0" smtClean="0">
                                  <a:latin typeface="Cambria Math" panose="02040503050406030204" pitchFamily="18" charset="0"/>
                                </a:rPr>
                                <m:t>𝑓</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s</m:t>
                              </m:r>
                            </m:oMath>
                          </a14:m>
                          <a:r>
                            <a:rPr kumimoji="1" lang="en-US" altLang="ja-JP" sz="2000" dirty="0" smtClean="0"/>
                            <a:t>]</a:t>
                          </a:r>
                          <a:endParaRPr kumimoji="1" lang="ja-JP" altLang="en-US" sz="2000" dirty="0"/>
                        </a:p>
                      </a:txBody>
                      <a:tcPr marL="68580" marR="68580" marT="34290" marB="34290">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台車の摩擦係数</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4041575621"/>
                      </a:ext>
                    </a:extLst>
                  </a:tr>
                  <a:tr h="346184">
                    <a:tc>
                      <a:txBody>
                        <a:bodyPr/>
                        <a:lstStyle/>
                        <a:p>
                          <a14:m>
                            <m:oMath xmlns:m="http://schemas.openxmlformats.org/officeDocument/2006/math">
                              <m:r>
                                <a:rPr kumimoji="1" lang="en-US" altLang="ja-JP" sz="2000" dirty="0" smtClean="0">
                                  <a:latin typeface="Cambria Math" panose="02040503050406030204" pitchFamily="18" charset="0"/>
                                </a:rPr>
                                <m:t>𝐽</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sSup>
                                <m:sSupPr>
                                  <m:ctrlPr>
                                    <a:rPr kumimoji="1" lang="en-US" altLang="ja-JP" sz="2000" i="1" dirty="0" smtClean="0">
                                      <a:latin typeface="Cambria Math" panose="02040503050406030204" pitchFamily="18" charset="0"/>
                                    </a:rPr>
                                  </m:ctrlPr>
                                </m:sSupPr>
                                <m:e>
                                  <m:r>
                                    <m:rPr>
                                      <m:sty m:val="p"/>
                                    </m:rPr>
                                    <a:rPr kumimoji="1" lang="en-US" altLang="ja-JP" sz="2000" dirty="0" smtClean="0">
                                      <a:latin typeface="Cambria Math" panose="02040503050406030204" pitchFamily="18" charset="0"/>
                                    </a:rPr>
                                    <m:t>m</m:t>
                                  </m:r>
                                </m:e>
                                <m:sup>
                                  <m:r>
                                    <a:rPr kumimoji="1" lang="en-US" altLang="ja-JP" sz="2000" dirty="0" smtClean="0">
                                      <a:latin typeface="Cambria Math" panose="02040503050406030204" pitchFamily="18" charset="0"/>
                                    </a:rPr>
                                    <m:t>2</m:t>
                                  </m:r>
                                </m:sup>
                              </m:sSup>
                            </m:oMath>
                          </a14:m>
                          <a:r>
                            <a:rPr kumimoji="1" lang="en-US" altLang="ja-JP" sz="2000" dirty="0" smtClean="0"/>
                            <a:t>]</a:t>
                          </a:r>
                          <a:endParaRPr kumimoji="1" lang="ja-JP" altLang="en-US" sz="2000" dirty="0"/>
                        </a:p>
                      </a:txBody>
                      <a:tcPr marL="68580" marR="68580" marT="34290" marB="34290">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重心まわり慣性モーメント</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2372481972"/>
                      </a:ext>
                    </a:extLst>
                  </a:tr>
                  <a:tr h="340433">
                    <a:tc>
                      <a:txBody>
                        <a:bodyPr/>
                        <a:lstStyle/>
                        <a:p>
                          <a14:m>
                            <m:oMath xmlns:m="http://schemas.openxmlformats.org/officeDocument/2006/math">
                              <m:r>
                                <a:rPr kumimoji="1" lang="en-US" altLang="ja-JP" sz="2000" dirty="0" smtClean="0">
                                  <a:latin typeface="Cambria Math" panose="02040503050406030204" pitchFamily="18" charset="0"/>
                                </a:rPr>
                                <m:t>𝑐</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sSup>
                                <m:sSupPr>
                                  <m:ctrlPr>
                                    <a:rPr kumimoji="1" lang="en-US" altLang="ja-JP" sz="2000" i="1" dirty="0" smtClean="0">
                                      <a:latin typeface="Cambria Math" panose="02040503050406030204" pitchFamily="18" charset="0"/>
                                    </a:rPr>
                                  </m:ctrlPr>
                                </m:sSupPr>
                                <m:e>
                                  <m:r>
                                    <m:rPr>
                                      <m:sty m:val="p"/>
                                    </m:rPr>
                                    <a:rPr kumimoji="1" lang="en-US" altLang="ja-JP" sz="2000" dirty="0" smtClean="0">
                                      <a:latin typeface="Cambria Math" panose="02040503050406030204" pitchFamily="18" charset="0"/>
                                    </a:rPr>
                                    <m:t>m</m:t>
                                  </m:r>
                                </m:e>
                                <m:sup>
                                  <m:r>
                                    <a:rPr kumimoji="1" lang="en-US" altLang="ja-JP" sz="2000" dirty="0" smtClean="0">
                                      <a:latin typeface="Cambria Math" panose="02040503050406030204" pitchFamily="18" charset="0"/>
                                    </a:rPr>
                                    <m:t>2</m:t>
                                  </m:r>
                                </m:sup>
                              </m:sSup>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s</m:t>
                              </m:r>
                            </m:oMath>
                          </a14:m>
                          <a:r>
                            <a:rPr kumimoji="1" lang="en-US" altLang="ja-JP" sz="2000" dirty="0" smtClean="0"/>
                            <a:t>]</a:t>
                          </a:r>
                          <a:endParaRPr kumimoji="1" lang="ja-JP" altLang="en-US" sz="2000" dirty="0"/>
                        </a:p>
                      </a:txBody>
                      <a:tcPr marL="68580" marR="68580" marT="34290" marB="34290">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回転軸摩擦係数</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2528291233"/>
                      </a:ext>
                    </a:extLst>
                  </a:tr>
                  <a:tr h="598057">
                    <a:tc>
                      <a:txBody>
                        <a:bodyPr/>
                        <a:lstStyle/>
                        <a:p>
                          <a14:m>
                            <m:oMath xmlns:m="http://schemas.openxmlformats.org/officeDocument/2006/math">
                              <m:r>
                                <a:rPr kumimoji="1" lang="en-US" altLang="ja-JP" sz="2000" dirty="0" smtClean="0">
                                  <a:latin typeface="Cambria Math" panose="02040503050406030204" pitchFamily="18" charset="0"/>
                                </a:rPr>
                                <m:t>𝑎</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N</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V</m:t>
                              </m:r>
                            </m:oMath>
                          </a14:m>
                          <a:r>
                            <a:rPr kumimoji="1" lang="en-US" altLang="ja-JP" sz="2000" dirty="0" smtClean="0"/>
                            <a:t>]</a:t>
                          </a:r>
                          <a:endParaRPr kumimoji="1" lang="ja-JP" altLang="en-US" sz="2000" dirty="0"/>
                        </a:p>
                      </a:txBody>
                      <a:tcPr marL="68580" marR="68580" marT="34290" marB="34290">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駆動アンプへの入力電圧から台車への駆動力までのゲイン</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3752696628"/>
                      </a:ext>
                    </a:extLst>
                  </a:tr>
                  <a:tr h="340433">
                    <a:tc>
                      <a:txBody>
                        <a:bodyPr/>
                        <a:lstStyle/>
                        <a:p>
                          <a14:m>
                            <m:oMath xmlns:m="http://schemas.openxmlformats.org/officeDocument/2006/math">
                              <m:sSub>
                                <m:sSubPr>
                                  <m:ctrlPr>
                                    <a:rPr kumimoji="1" lang="en-US" altLang="ja-JP" sz="2000" i="1" smtClean="0">
                                      <a:latin typeface="Cambria Math" panose="02040503050406030204" pitchFamily="18" charset="0"/>
                                    </a:rPr>
                                  </m:ctrlPr>
                                </m:sSubPr>
                                <m:e>
                                  <m:r>
                                    <m:rPr>
                                      <m:sty m:val="p"/>
                                    </m:rPr>
                                    <a:rPr kumimoji="1" lang="en-US" altLang="ja-JP" sz="2000" smtClean="0">
                                      <a:latin typeface="Cambria Math" panose="02040503050406030204" pitchFamily="18" charset="0"/>
                                    </a:rPr>
                                    <m:t>c</m:t>
                                  </m:r>
                                </m:e>
                                <m:sub>
                                  <m:r>
                                    <a:rPr kumimoji="1" lang="en-US" altLang="ja-JP" sz="2000" smtClean="0">
                                      <a:latin typeface="Cambria Math" panose="02040503050406030204" pitchFamily="18" charset="0"/>
                                    </a:rPr>
                                    <m:t>1</m:t>
                                  </m:r>
                                </m:sub>
                              </m:sSub>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V</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m</m:t>
                              </m:r>
                            </m:oMath>
                          </a14:m>
                          <a:r>
                            <a:rPr kumimoji="1" lang="en-US" altLang="ja-JP" sz="2000" dirty="0" smtClean="0"/>
                            <a:t>]</a:t>
                          </a:r>
                          <a:endParaRPr kumimoji="1" lang="ja-JP" altLang="en-US" sz="2000" dirty="0"/>
                        </a:p>
                      </a:txBody>
                      <a:tcPr marL="68580" marR="68580" marT="34290" marB="34290">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変位・電圧変換係数</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3101253240"/>
                      </a:ext>
                    </a:extLst>
                  </a:tr>
                  <a:tr h="3404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sz="2000" i="1" smtClean="0">
                                      <a:latin typeface="Cambria Math" panose="02040503050406030204" pitchFamily="18" charset="0"/>
                                    </a:rPr>
                                  </m:ctrlPr>
                                </m:sSubPr>
                                <m:e>
                                  <m:r>
                                    <m:rPr>
                                      <m:sty m:val="p"/>
                                    </m:rPr>
                                    <a:rPr kumimoji="1" lang="en-US" altLang="ja-JP" sz="2000" smtClean="0">
                                      <a:latin typeface="Cambria Math" panose="02040503050406030204" pitchFamily="18" charset="0"/>
                                    </a:rPr>
                                    <m:t>c</m:t>
                                  </m:r>
                                </m:e>
                                <m:sub>
                                  <m:r>
                                    <a:rPr kumimoji="1" lang="en-US" altLang="ja-JP" sz="2000" smtClean="0">
                                      <a:latin typeface="Cambria Math" panose="02040503050406030204" pitchFamily="18" charset="0"/>
                                    </a:rPr>
                                    <m:t>2</m:t>
                                  </m:r>
                                </m:sub>
                              </m:sSub>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V</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m</m:t>
                              </m:r>
                            </m:oMath>
                          </a14:m>
                          <a:r>
                            <a:rPr kumimoji="1" lang="en-US" altLang="ja-JP" sz="2000" dirty="0" smtClean="0"/>
                            <a:t>]</a:t>
                          </a:r>
                          <a:endParaRPr kumimoji="1" lang="ja-JP" altLang="en-US" sz="2000" dirty="0"/>
                        </a:p>
                      </a:txBody>
                      <a:tcPr marL="68580" marR="68580" marT="34290" marB="34290">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角度・電圧変換係数</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3867710360"/>
                      </a:ext>
                    </a:extLst>
                  </a:tr>
                </a:tbl>
              </a:graphicData>
            </a:graphic>
          </p:graphicFrame>
        </mc:Choice>
        <mc:Fallback xmlns="">
          <p:graphicFrame>
            <p:nvGraphicFramePr>
              <p:cNvPr id="8" name="表 7"/>
              <p:cNvGraphicFramePr>
                <a:graphicFrameLocks noGrp="1"/>
              </p:cNvGraphicFramePr>
              <p:nvPr>
                <p:extLst>
                  <p:ext uri="{D42A27DB-BD31-4B8C-83A1-F6EECF244321}">
                    <p14:modId xmlns:p14="http://schemas.microsoft.com/office/powerpoint/2010/main" val="1382711520"/>
                  </p:ext>
                </p:extLst>
              </p:nvPr>
            </p:nvGraphicFramePr>
            <p:xfrm>
              <a:off x="552449" y="2744518"/>
              <a:ext cx="7691968" cy="4038600"/>
            </p:xfrm>
            <a:graphic>
              <a:graphicData uri="http://schemas.openxmlformats.org/drawingml/2006/table">
                <a:tbl>
                  <a:tblPr firstRow="1" bandRow="1">
                    <a:tableStyleId>{D7AC3CCA-C797-4891-BE02-D94E43425B78}</a:tableStyleId>
                  </a:tblPr>
                  <a:tblGrid>
                    <a:gridCol w="3845984">
                      <a:extLst>
                        <a:ext uri="{9D8B030D-6E8A-4147-A177-3AD203B41FA5}">
                          <a16:colId xmlns:a16="http://schemas.microsoft.com/office/drawing/2014/main" val="2807294428"/>
                        </a:ext>
                      </a:extLst>
                    </a:gridCol>
                    <a:gridCol w="3845984">
                      <a:extLst>
                        <a:ext uri="{9D8B030D-6E8A-4147-A177-3AD203B41FA5}">
                          <a16:colId xmlns:a16="http://schemas.microsoft.com/office/drawing/2014/main" val="2016220413"/>
                        </a:ext>
                      </a:extLst>
                    </a:gridCol>
                  </a:tblGrid>
                  <a:tr h="373380">
                    <a:tc>
                      <a:txBody>
                        <a:bodyPr/>
                        <a:lstStyle/>
                        <a:p>
                          <a:r>
                            <a:rPr kumimoji="1" lang="ja-JP" altLang="en-US" sz="2000" dirty="0" smtClean="0"/>
                            <a:t>パラメータ</a:t>
                          </a:r>
                          <a:endParaRPr kumimoji="1" lang="ja-JP" altLang="en-US" sz="2000" dirty="0"/>
                        </a:p>
                      </a:txBody>
                      <a:tcPr marL="68580" marR="68580" marT="34290" marB="34290"/>
                    </a:tc>
                    <a:tc>
                      <a:txBody>
                        <a:bodyPr/>
                        <a:lstStyle/>
                        <a:p>
                          <a:r>
                            <a:rPr kumimoji="1" lang="ja-JP" altLang="en-US" sz="2000" dirty="0" smtClean="0"/>
                            <a:t>詳細</a:t>
                          </a:r>
                          <a:endParaRPr kumimoji="1" lang="ja-JP" altLang="en-US" sz="2000" dirty="0"/>
                        </a:p>
                      </a:txBody>
                      <a:tcPr marL="68580" marR="68580" marT="34290" marB="34290"/>
                    </a:tc>
                    <a:extLst>
                      <a:ext uri="{0D108BD9-81ED-4DB2-BD59-A6C34878D82A}">
                        <a16:rowId xmlns:a16="http://schemas.microsoft.com/office/drawing/2014/main" val="2407631616"/>
                      </a:ext>
                    </a:extLst>
                  </a:tr>
                  <a:tr h="373380">
                    <a:tc>
                      <a:txBody>
                        <a:bodyPr/>
                        <a:lstStyle/>
                        <a:p>
                          <a:endParaRPr lang="ja-JP"/>
                        </a:p>
                      </a:txBody>
                      <a:tcPr marL="68580" marR="68580" marT="34290" marB="34290">
                        <a:blipFill>
                          <a:blip r:embed="rId3"/>
                          <a:stretch>
                            <a:fillRect l="-158" t="-108065" r="-100158" b="-903226"/>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振子の質量</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1127931767"/>
                      </a:ext>
                    </a:extLst>
                  </a:tr>
                  <a:tr h="373380">
                    <a:tc>
                      <a:txBody>
                        <a:bodyPr/>
                        <a:lstStyle/>
                        <a:p>
                          <a:endParaRPr lang="ja-JP"/>
                        </a:p>
                      </a:txBody>
                      <a:tcPr marL="68580" marR="68580" marT="34290" marB="34290">
                        <a:blipFill>
                          <a:blip r:embed="rId3"/>
                          <a:stretch>
                            <a:fillRect l="-158" t="-211475" r="-100158" b="-8180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回転軸・重心間距離</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1660236730"/>
                      </a:ext>
                    </a:extLst>
                  </a:tr>
                  <a:tr h="373380">
                    <a:tc>
                      <a:txBody>
                        <a:bodyPr/>
                        <a:lstStyle/>
                        <a:p>
                          <a:endParaRPr lang="ja-JP"/>
                        </a:p>
                      </a:txBody>
                      <a:tcPr marL="68580" marR="68580" marT="34290" marB="34290">
                        <a:blipFill>
                          <a:blip r:embed="rId3"/>
                          <a:stretch>
                            <a:fillRect l="-158" t="-311475" r="-100158" b="-7180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台車の質量</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4064144453"/>
                      </a:ext>
                    </a:extLst>
                  </a:tr>
                  <a:tr h="373380">
                    <a:tc>
                      <a:txBody>
                        <a:bodyPr/>
                        <a:lstStyle/>
                        <a:p>
                          <a:endParaRPr lang="ja-JP"/>
                        </a:p>
                      </a:txBody>
                      <a:tcPr marL="68580" marR="68580" marT="34290" marB="34290">
                        <a:blipFill>
                          <a:blip r:embed="rId3"/>
                          <a:stretch>
                            <a:fillRect l="-158" t="-411475" r="-100158" b="-6180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台車の摩擦係数</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4041575621"/>
                      </a:ext>
                    </a:extLst>
                  </a:tr>
                  <a:tr h="373380">
                    <a:tc>
                      <a:txBody>
                        <a:bodyPr/>
                        <a:lstStyle/>
                        <a:p>
                          <a:endParaRPr lang="ja-JP"/>
                        </a:p>
                      </a:txBody>
                      <a:tcPr marL="68580" marR="68580" marT="34290" marB="34290">
                        <a:blipFill>
                          <a:blip r:embed="rId3"/>
                          <a:stretch>
                            <a:fillRect l="-158" t="-503226" r="-100158" b="-508065"/>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重心まわり慣性モーメント</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2372481972"/>
                      </a:ext>
                    </a:extLst>
                  </a:tr>
                  <a:tr h="373380">
                    <a:tc>
                      <a:txBody>
                        <a:bodyPr/>
                        <a:lstStyle/>
                        <a:p>
                          <a:endParaRPr lang="ja-JP"/>
                        </a:p>
                      </a:txBody>
                      <a:tcPr marL="68580" marR="68580" marT="34290" marB="34290">
                        <a:blipFill>
                          <a:blip r:embed="rId3"/>
                          <a:stretch>
                            <a:fillRect l="-158" t="-613115" r="-100158" b="-41639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回転軸摩擦係数</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2528291233"/>
                      </a:ext>
                    </a:extLst>
                  </a:tr>
                  <a:tr h="678180">
                    <a:tc>
                      <a:txBody>
                        <a:bodyPr/>
                        <a:lstStyle/>
                        <a:p>
                          <a:endParaRPr lang="ja-JP"/>
                        </a:p>
                      </a:txBody>
                      <a:tcPr marL="68580" marR="68580" marT="34290" marB="34290">
                        <a:blipFill>
                          <a:blip r:embed="rId3"/>
                          <a:stretch>
                            <a:fillRect l="-158" t="-391892" r="-100158" b="-128829"/>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駆動アンプへの入力電圧から台車への駆動力までのゲイン</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3752696628"/>
                      </a:ext>
                    </a:extLst>
                  </a:tr>
                  <a:tr h="373380">
                    <a:tc>
                      <a:txBody>
                        <a:bodyPr/>
                        <a:lstStyle/>
                        <a:p>
                          <a:endParaRPr lang="ja-JP"/>
                        </a:p>
                      </a:txBody>
                      <a:tcPr marL="68580" marR="68580" marT="34290" marB="34290">
                        <a:blipFill>
                          <a:blip r:embed="rId3"/>
                          <a:stretch>
                            <a:fillRect l="-158" t="-880645" r="-100158" b="-130645"/>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変位・電圧変換係数</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3101253240"/>
                      </a:ext>
                    </a:extLst>
                  </a:tr>
                  <a:tr h="373380">
                    <a:tc>
                      <a:txBody>
                        <a:bodyPr/>
                        <a:lstStyle/>
                        <a:p>
                          <a:endParaRPr lang="ja-JP"/>
                        </a:p>
                      </a:txBody>
                      <a:tcPr marL="68580" marR="68580" marT="34290" marB="34290">
                        <a:blipFill>
                          <a:blip r:embed="rId3"/>
                          <a:stretch>
                            <a:fillRect l="-158" t="-996721" r="-100158" b="-32787"/>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角度・電圧変換係数</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3867710360"/>
                      </a:ext>
                    </a:extLst>
                  </a:tr>
                </a:tbl>
              </a:graphicData>
            </a:graphic>
          </p:graphicFrame>
        </mc:Fallback>
      </mc:AlternateContent>
    </p:spTree>
    <p:extLst>
      <p:ext uri="{BB962C8B-B14F-4D97-AF65-F5344CB8AC3E}">
        <p14:creationId xmlns:p14="http://schemas.microsoft.com/office/powerpoint/2010/main" val="20611112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M</a:t>
            </a:r>
            <a:r>
              <a:rPr kumimoji="1" lang="ja-JP" altLang="en-US" dirty="0" smtClean="0"/>
              <a:t>と</a:t>
            </a:r>
            <a:r>
              <a:rPr kumimoji="1" lang="en-US" altLang="ja-JP" dirty="0" smtClean="0"/>
              <a:t>f</a:t>
            </a:r>
            <a:r>
              <a:rPr kumimoji="1" lang="ja-JP" altLang="en-US" dirty="0" smtClean="0"/>
              <a:t>の測定（ステップ応答による測定法）</a:t>
            </a:r>
            <a:endParaRPr kumimoji="1" lang="ja-JP" altLang="en-US" dirty="0"/>
          </a:p>
        </p:txBody>
      </p:sp>
      <p:sp>
        <p:nvSpPr>
          <p:cNvPr id="4" name="コンテンツ プレースホルダー 3"/>
          <p:cNvSpPr>
            <a:spLocks noGrp="1"/>
          </p:cNvSpPr>
          <p:nvPr>
            <p:ph idx="1"/>
          </p:nvPr>
        </p:nvSpPr>
        <p:spPr/>
        <p:txBody>
          <a:bodyPr/>
          <a:lstStyle/>
          <a:p>
            <a:r>
              <a:rPr lang="ja-JP" altLang="en-US" dirty="0"/>
              <a:t>台車をアンプ・</a:t>
            </a:r>
            <a:r>
              <a:rPr lang="ja-JP" altLang="en-US" dirty="0" smtClean="0"/>
              <a:t>モータ・</a:t>
            </a:r>
            <a:r>
              <a:rPr lang="ja-JP" altLang="en-US" dirty="0"/>
              <a:t>ベルト・台車系の等価質量と等価摩擦係数とし</a:t>
            </a:r>
            <a:r>
              <a:rPr lang="ja-JP" altLang="en-US" dirty="0" smtClean="0"/>
              <a:t>、台車</a:t>
            </a:r>
            <a:r>
              <a:rPr lang="ja-JP" altLang="en-US" dirty="0"/>
              <a:t>のステップ応答を測定すること</a:t>
            </a:r>
            <a:r>
              <a:rPr lang="ja-JP" altLang="en-US" dirty="0" smtClean="0"/>
              <a:t>で</a:t>
            </a:r>
            <a:r>
              <a:rPr lang="en-US" altLang="ja-JP" dirty="0" smtClean="0"/>
              <a:t>M</a:t>
            </a:r>
            <a:r>
              <a:rPr lang="ja-JP" altLang="en-US" dirty="0" smtClean="0"/>
              <a:t>と</a:t>
            </a:r>
            <a:r>
              <a:rPr lang="en-US" altLang="ja-JP" dirty="0"/>
              <a:t>f</a:t>
            </a:r>
            <a:r>
              <a:rPr lang="ja-JP" altLang="en-US" dirty="0" smtClean="0"/>
              <a:t>を決定する</a:t>
            </a:r>
            <a:endParaRPr lang="en-US" altLang="ja-JP" dirty="0" smtClean="0"/>
          </a:p>
          <a:p>
            <a:r>
              <a:rPr lang="ja-JP" altLang="en-US" dirty="0" smtClean="0"/>
              <a:t>振子は台車から取り外す</a:t>
            </a:r>
            <a:endParaRPr lang="en-US" altLang="ja-JP" dirty="0" smtClean="0"/>
          </a:p>
          <a:p>
            <a:r>
              <a:rPr lang="ja-JP" altLang="en-US" dirty="0" smtClean="0"/>
              <a:t>運動方程式は</a:t>
            </a:r>
            <a:endParaRPr lang="en-US" altLang="ja-JP" dirty="0" smtClean="0"/>
          </a:p>
          <a:p>
            <a:endParaRPr lang="en-US" altLang="ja-JP" dirty="0"/>
          </a:p>
          <a:p>
            <a:r>
              <a:rPr lang="en-US" altLang="ja-JP" dirty="0" smtClean="0"/>
              <a:t>u</a:t>
            </a:r>
            <a:r>
              <a:rPr lang="ja-JP" altLang="en-US" dirty="0" smtClean="0"/>
              <a:t>から</a:t>
            </a:r>
            <a:r>
              <a:rPr lang="en-US" altLang="ja-JP" dirty="0" smtClean="0"/>
              <a:t>r </a:t>
            </a:r>
            <a:r>
              <a:rPr lang="ja-JP" altLang="en-US" dirty="0" err="1" smtClean="0"/>
              <a:t>までの</a:t>
            </a:r>
            <a:r>
              <a:rPr lang="ja-JP" altLang="en-US" dirty="0"/>
              <a:t>伝達</a:t>
            </a:r>
            <a:r>
              <a:rPr lang="ja-JP" altLang="en-US" dirty="0" smtClean="0"/>
              <a:t>関数</a:t>
            </a:r>
            <a:r>
              <a:rPr lang="en-US" altLang="ja-JP" dirty="0" smtClean="0"/>
              <a:t>G</a:t>
            </a:r>
            <a:r>
              <a:rPr lang="ja-JP" altLang="en-US" dirty="0" smtClean="0"/>
              <a:t>は</a:t>
            </a:r>
            <a:endParaRPr lang="en-US" altLang="ja-JP" dirty="0" smtClean="0"/>
          </a:p>
          <a:p>
            <a:endParaRPr kumimoji="1" lang="en-US" altLang="ja-JP" dirty="0" smtClean="0"/>
          </a:p>
          <a:p>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2266" y="3739399"/>
            <a:ext cx="2466667" cy="352381"/>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799" y="5173190"/>
            <a:ext cx="3009524" cy="914286"/>
          </a:xfrm>
          <a:prstGeom prst="rect">
            <a:avLst/>
          </a:prstGeom>
        </p:spPr>
      </p:pic>
    </p:spTree>
    <p:extLst>
      <p:ext uri="{BB962C8B-B14F-4D97-AF65-F5344CB8AC3E}">
        <p14:creationId xmlns:p14="http://schemas.microsoft.com/office/powerpoint/2010/main" val="4214379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pPr rtl="0" eaLnBrk="1" latinLnBrk="0" hangingPunct="1"/>
            <a:r>
              <a:rPr lang="en-US" altLang="ja-JP" dirty="0" smtClean="0"/>
              <a:t>M</a:t>
            </a:r>
            <a:r>
              <a:rPr lang="ja-JP" altLang="en-US" dirty="0" smtClean="0"/>
              <a:t>と</a:t>
            </a:r>
            <a:r>
              <a:rPr lang="en-US" altLang="ja-JP" dirty="0" smtClean="0"/>
              <a:t>f</a:t>
            </a:r>
            <a:r>
              <a:rPr lang="ja-JP" altLang="en-US" dirty="0" smtClean="0"/>
              <a:t>の測定（ステップ応答による測定法）</a:t>
            </a:r>
            <a:endParaRPr lang="ja-JP" altLang="ja-JP" dirty="0" smtClean="0">
              <a:effectLst/>
            </a:endParaRPr>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ただし、</a:t>
                </a:r>
                <a:endParaRPr lang="en-US" altLang="ja-JP" dirty="0" smtClean="0"/>
              </a:p>
              <a:p>
                <a:endParaRPr lang="en-US" altLang="ja-JP" dirty="0"/>
              </a:p>
              <a:p>
                <a:endParaRPr lang="en-US" altLang="ja-JP" dirty="0" smtClean="0"/>
              </a:p>
              <a:p>
                <a:r>
                  <a:rPr lang="ja-JP" altLang="en-US" dirty="0" smtClean="0"/>
                  <a:t>初期状態を</a:t>
                </a:r>
                <a:r>
                  <a:rPr lang="en-US" altLang="ja-JP" dirty="0" smtClean="0"/>
                  <a:t>0</a:t>
                </a:r>
                <a:r>
                  <a:rPr lang="ja-JP" altLang="en-US" dirty="0" smtClean="0"/>
                  <a:t>とするとき、このステップ応答は</a:t>
                </a:r>
                <a:endParaRPr lang="en-US" altLang="ja-JP" dirty="0"/>
              </a:p>
              <a:p>
                <a:endParaRPr lang="en-US" altLang="ja-JP" dirty="0" smtClean="0"/>
              </a:p>
              <a:p>
                <a:endParaRPr lang="en-US" altLang="ja-JP" dirty="0"/>
              </a:p>
              <a:p>
                <a:endParaRPr lang="en-US" altLang="ja-JP" dirty="0" smtClean="0"/>
              </a:p>
              <a:p>
                <a:r>
                  <a:rPr lang="ja-JP" altLang="en-US" dirty="0"/>
                  <a:t>ただし、</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𝑈</m:t>
                        </m:r>
                      </m:e>
                      <m:sub>
                        <m:r>
                          <a:rPr lang="en-US" altLang="ja-JP" i="1">
                            <a:latin typeface="Cambria Math" panose="02040503050406030204" pitchFamily="18" charset="0"/>
                          </a:rPr>
                          <m:t>0</m:t>
                        </m:r>
                      </m:sub>
                    </m:sSub>
                  </m:oMath>
                </a14:m>
                <a:r>
                  <a:rPr lang="ja-JP" altLang="en-US" dirty="0"/>
                  <a:t>はステップの</a:t>
                </a:r>
                <a:r>
                  <a:rPr lang="ja-JP" altLang="en-US" dirty="0" smtClean="0"/>
                  <a:t>高さ</a:t>
                </a:r>
                <a:endParaRPr lang="en-US" altLang="ja-JP" dirty="0" smtClean="0"/>
              </a:p>
              <a:p>
                <a:endParaRPr lang="en-US" altLang="ja-JP" dirty="0"/>
              </a:p>
              <a:p>
                <a:endParaRPr lang="en-US" altLang="ja-JP" dirty="0"/>
              </a:p>
              <a:p>
                <a:endParaRPr lang="en-US" altLang="ja-JP"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2"/>
                <a:stretch>
                  <a:fillRect l="-1200" t="-1872"/>
                </a:stretch>
              </a:blipFill>
            </p:spPr>
            <p:txBody>
              <a:bodyPr/>
              <a:lstStyle/>
              <a:p>
                <a:r>
                  <a:rPr lang="ja-JP" altLang="en-US">
                    <a:noFill/>
                  </a:rPr>
                  <a:t> </a:t>
                </a:r>
              </a:p>
            </p:txBody>
          </p:sp>
        </mc:Fallback>
      </mc:AlternateContent>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2610" y="1712996"/>
            <a:ext cx="2942857" cy="885714"/>
          </a:xfrm>
          <a:prstGeom prst="rect">
            <a:avLst/>
          </a:prstGeom>
        </p:spPr>
      </p:pic>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2610" y="3699258"/>
            <a:ext cx="4742857" cy="714286"/>
          </a:xfrm>
          <a:prstGeom prst="rect">
            <a:avLst/>
          </a:prstGeom>
        </p:spPr>
      </p:pic>
    </p:spTree>
    <p:extLst>
      <p:ext uri="{BB962C8B-B14F-4D97-AF65-F5344CB8AC3E}">
        <p14:creationId xmlns:p14="http://schemas.microsoft.com/office/powerpoint/2010/main" val="40828730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M</a:t>
            </a:r>
            <a:r>
              <a:rPr kumimoji="1" lang="ja-JP" altLang="en-US" dirty="0" smtClean="0"/>
              <a:t>と</a:t>
            </a:r>
            <a:r>
              <a:rPr kumimoji="1" lang="en-US" altLang="ja-JP" dirty="0" smtClean="0"/>
              <a:t>f</a:t>
            </a:r>
            <a:r>
              <a:rPr kumimoji="1" lang="ja-JP" altLang="en-US" dirty="0" smtClean="0"/>
              <a:t>の測定（ステップ応答による測定法）</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先ほどの式において</a:t>
                </a:r>
                <a14:m>
                  <m:oMath xmlns:m="http://schemas.openxmlformats.org/officeDocument/2006/math">
                    <m:r>
                      <a:rPr lang="en-US" altLang="ja-JP" b="0" i="1" smtClean="0">
                        <a:latin typeface="Cambria Math" panose="02040503050406030204" pitchFamily="18" charset="0"/>
                      </a:rPr>
                      <m:t>𝑡</m:t>
                    </m:r>
                    <m:r>
                      <a:rPr lang="ja-JP" altLang="en-US" i="1">
                        <a:latin typeface="Cambria Math" panose="02040503050406030204" pitchFamily="18" charset="0"/>
                      </a:rPr>
                      <m:t>→</m:t>
                    </m:r>
                    <m:r>
                      <a:rPr lang="ja-JP" altLang="en-US" i="1" smtClean="0">
                        <a:latin typeface="Cambria Math" panose="02040503050406030204" pitchFamily="18" charset="0"/>
                      </a:rPr>
                      <m:t>∞</m:t>
                    </m:r>
                  </m:oMath>
                </a14:m>
                <a:r>
                  <a:rPr kumimoji="1" lang="ja-JP" altLang="en-US" dirty="0" smtClean="0"/>
                  <a:t>とすれば</a:t>
                </a:r>
                <a:endParaRPr kumimoji="1" lang="en-US" altLang="ja-JP" dirty="0" smtClean="0"/>
              </a:p>
              <a:p>
                <a:endParaRPr lang="en-US" altLang="ja-JP" dirty="0"/>
              </a:p>
              <a:p>
                <a:pPr marL="0" indent="0">
                  <a:buNone/>
                </a:pPr>
                <a:r>
                  <a:rPr kumimoji="1" lang="ja-JP" altLang="en-US" dirty="0" smtClean="0"/>
                  <a:t>　　　　　　　　　　　　　　　　　　　　　　　　　</a:t>
                </a:r>
                <a:endParaRPr kumimoji="1" lang="en-US" altLang="ja-JP" dirty="0" smtClean="0"/>
              </a:p>
              <a:p>
                <a:pPr marL="0" indent="0">
                  <a:buNone/>
                </a:pPr>
                <a:r>
                  <a:rPr lang="ja-JP" altLang="en-US" dirty="0"/>
                  <a:t>　</a:t>
                </a:r>
                <a:r>
                  <a:rPr lang="ja-JP" altLang="en-US" dirty="0" smtClean="0"/>
                  <a:t>　　　　　　　　　　　　　　　　　　　　　　　　</a:t>
                </a:r>
                <a:endParaRPr lang="en-US" altLang="ja-JP" dirty="0" smtClean="0"/>
              </a:p>
              <a:p>
                <a:pPr marL="0" indent="0">
                  <a:buNone/>
                </a:pPr>
                <a:r>
                  <a:rPr lang="en-US" altLang="ja-JP" dirty="0"/>
                  <a:t>	</a:t>
                </a:r>
                <a:r>
                  <a:rPr lang="en-US" altLang="ja-JP" dirty="0" smtClean="0"/>
                  <a:t>					</a:t>
                </a:r>
                <a:r>
                  <a:rPr lang="ja-JP" altLang="en-US" dirty="0" smtClean="0"/>
                  <a:t>左図を参考に</a:t>
                </a:r>
                <a:endParaRPr lang="en-US" altLang="ja-JP" dirty="0" smtClean="0"/>
              </a:p>
              <a:p>
                <a:pPr marL="0" indent="0">
                  <a:buNone/>
                </a:pPr>
                <a:r>
                  <a:rPr kumimoji="1" lang="ja-JP" altLang="en-US" dirty="0"/>
                  <a:t>　</a:t>
                </a:r>
                <a:r>
                  <a:rPr kumimoji="1" lang="ja-JP" altLang="en-US" dirty="0" smtClean="0"/>
                  <a:t>　　　　　　　　　　　　　　　　　　　　　　　　</a:t>
                </a:r>
                <a:r>
                  <a:rPr kumimoji="1" lang="en-US" altLang="ja-JP" dirty="0" smtClean="0"/>
                  <a:t>K</a:t>
                </a:r>
                <a:r>
                  <a:rPr kumimoji="1" lang="ja-JP" altLang="en-US" dirty="0" smtClean="0"/>
                  <a:t>と</a:t>
                </a:r>
                <a:r>
                  <a:rPr kumimoji="1" lang="en-US" altLang="ja-JP" dirty="0" smtClean="0"/>
                  <a:t>T</a:t>
                </a:r>
                <a:r>
                  <a:rPr lang="ja-JP" altLang="en-US" dirty="0" smtClean="0"/>
                  <a:t>を求める</a:t>
                </a:r>
                <a:endParaRPr kumimoji="1" lang="en-US" altLang="ja-JP" dirty="0" smtClean="0"/>
              </a:p>
              <a:p>
                <a:pPr marL="0" indent="0">
                  <a:buNone/>
                </a:pPr>
                <a:r>
                  <a:rPr lang="ja-JP" altLang="en-US" dirty="0" smtClean="0"/>
                  <a:t>　　　　　　　　　　　　　　　　　　　　　　　　　</a:t>
                </a:r>
                <a:endParaRPr lang="en-US" altLang="ja-JP" dirty="0"/>
              </a:p>
              <a:p>
                <a:pPr marL="0" indent="0">
                  <a:buNone/>
                </a:pPr>
                <a:endParaRPr kumimoji="1" lang="en-US" altLang="ja-JP" dirty="0" smtClean="0"/>
              </a:p>
              <a:p>
                <a:pPr marL="0" indent="0">
                  <a:buNone/>
                </a:pPr>
                <a:endParaRPr kumimoji="1" lang="ja-JP" altLang="en-US" dirty="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2"/>
                <a:stretch>
                  <a:fillRect l="-1200" t="-2093"/>
                </a:stretch>
              </a:blipFill>
            </p:spPr>
            <p:txBody>
              <a:bodyPr/>
              <a:lstStyle/>
              <a:p>
                <a:r>
                  <a:rPr lang="ja-JP" altLang="en-US">
                    <a:noFill/>
                  </a:rPr>
                  <a:t> </a:t>
                </a:r>
              </a:p>
            </p:txBody>
          </p:sp>
        </mc:Fallback>
      </mc:AlternateContent>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147" y="2888695"/>
            <a:ext cx="4516240" cy="4179705"/>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809" y="2479171"/>
            <a:ext cx="3152381" cy="409524"/>
          </a:xfrm>
          <a:prstGeom prst="rect">
            <a:avLst/>
          </a:prstGeom>
        </p:spPr>
      </p:pic>
    </p:spTree>
    <p:extLst>
      <p:ext uri="{BB962C8B-B14F-4D97-AF65-F5344CB8AC3E}">
        <p14:creationId xmlns:p14="http://schemas.microsoft.com/office/powerpoint/2010/main" val="9389066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M</a:t>
            </a:r>
            <a:r>
              <a:rPr kumimoji="1" lang="ja-JP" altLang="en-US" dirty="0" smtClean="0"/>
              <a:t>と</a:t>
            </a:r>
            <a:r>
              <a:rPr kumimoji="1" lang="en-US" altLang="ja-JP" dirty="0" smtClean="0"/>
              <a:t>f</a:t>
            </a:r>
            <a:r>
              <a:rPr kumimoji="1" lang="ja-JP" altLang="en-US" dirty="0" smtClean="0"/>
              <a:t>の測定（ステップ応答による測定法）</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先ほどの式において</a:t>
                </a:r>
                <a14:m>
                  <m:oMath xmlns:m="http://schemas.openxmlformats.org/officeDocument/2006/math">
                    <m:r>
                      <a:rPr lang="en-US" altLang="ja-JP" b="0" i="1" smtClean="0">
                        <a:latin typeface="Cambria Math" panose="02040503050406030204" pitchFamily="18" charset="0"/>
                      </a:rPr>
                      <m:t>𝑡</m:t>
                    </m:r>
                    <m:r>
                      <a:rPr lang="ja-JP" altLang="en-US" i="1">
                        <a:latin typeface="Cambria Math" panose="02040503050406030204" pitchFamily="18" charset="0"/>
                      </a:rPr>
                      <m:t>→</m:t>
                    </m:r>
                    <m:r>
                      <a:rPr lang="ja-JP" altLang="en-US" i="1" smtClean="0">
                        <a:latin typeface="Cambria Math" panose="02040503050406030204" pitchFamily="18" charset="0"/>
                      </a:rPr>
                      <m:t>∞</m:t>
                    </m:r>
                  </m:oMath>
                </a14:m>
                <a:r>
                  <a:rPr kumimoji="1" lang="ja-JP" altLang="en-US" dirty="0" smtClean="0"/>
                  <a:t>とすれば</a:t>
                </a:r>
                <a:endParaRPr kumimoji="1" lang="en-US" altLang="ja-JP" dirty="0" smtClean="0"/>
              </a:p>
              <a:p>
                <a:endParaRPr lang="en-US" altLang="ja-JP" dirty="0"/>
              </a:p>
              <a:p>
                <a:pPr marL="0" indent="0">
                  <a:buNone/>
                </a:pPr>
                <a:r>
                  <a:rPr kumimoji="1" lang="ja-JP" altLang="en-US" dirty="0" smtClean="0"/>
                  <a:t>　　　　　　　　　　　　　　　　　　　　　　　　　</a:t>
                </a:r>
                <a:endParaRPr kumimoji="1" lang="en-US" altLang="ja-JP" dirty="0" smtClean="0"/>
              </a:p>
              <a:p>
                <a:pPr marL="0" indent="0">
                  <a:buNone/>
                </a:pPr>
                <a:r>
                  <a:rPr lang="ja-JP" altLang="en-US" dirty="0"/>
                  <a:t>　</a:t>
                </a:r>
                <a:r>
                  <a:rPr lang="ja-JP" altLang="en-US" dirty="0" smtClean="0"/>
                  <a:t>　　　　　　　　　　　　　　　　　　　　　　　　</a:t>
                </a:r>
                <a:endParaRPr lang="en-US" altLang="ja-JP" dirty="0" smtClean="0"/>
              </a:p>
              <a:p>
                <a:pPr marL="0" indent="0">
                  <a:buNone/>
                </a:pPr>
                <a:r>
                  <a:rPr lang="en-US" altLang="ja-JP" dirty="0"/>
                  <a:t>	</a:t>
                </a:r>
                <a:r>
                  <a:rPr lang="en-US" altLang="ja-JP" dirty="0" smtClean="0"/>
                  <a:t>					</a:t>
                </a:r>
                <a:r>
                  <a:rPr lang="ja-JP" altLang="en-US" dirty="0" smtClean="0"/>
                  <a:t>左図を参考に</a:t>
                </a:r>
                <a:endParaRPr lang="en-US" altLang="ja-JP" dirty="0" smtClean="0"/>
              </a:p>
              <a:p>
                <a:pPr marL="0" indent="0">
                  <a:buNone/>
                </a:pPr>
                <a:r>
                  <a:rPr kumimoji="1" lang="ja-JP" altLang="en-US" dirty="0"/>
                  <a:t>　</a:t>
                </a:r>
                <a:r>
                  <a:rPr kumimoji="1" lang="ja-JP" altLang="en-US" dirty="0" smtClean="0"/>
                  <a:t>　　　　　　　　　　　　　　　　　　　　　　　　</a:t>
                </a:r>
                <a:r>
                  <a:rPr kumimoji="1" lang="en-US" altLang="ja-JP" dirty="0" smtClean="0"/>
                  <a:t>K</a:t>
                </a:r>
                <a:r>
                  <a:rPr kumimoji="1" lang="ja-JP" altLang="en-US" dirty="0" smtClean="0"/>
                  <a:t>と</a:t>
                </a:r>
                <a:r>
                  <a:rPr kumimoji="1" lang="en-US" altLang="ja-JP" dirty="0" smtClean="0"/>
                  <a:t>T</a:t>
                </a:r>
                <a:r>
                  <a:rPr lang="ja-JP" altLang="en-US" dirty="0" smtClean="0"/>
                  <a:t>を求める</a:t>
                </a:r>
                <a:endParaRPr kumimoji="1" lang="en-US" altLang="ja-JP" dirty="0" smtClean="0"/>
              </a:p>
              <a:p>
                <a:pPr marL="0" indent="0">
                  <a:buNone/>
                </a:pPr>
                <a:r>
                  <a:rPr lang="ja-JP" altLang="en-US" dirty="0" smtClean="0"/>
                  <a:t>　　　　　　　　　　　　　　　　　　　　　　　　　</a:t>
                </a:r>
                <a:endParaRPr lang="en-US" altLang="ja-JP" dirty="0"/>
              </a:p>
              <a:p>
                <a:pPr marL="0" indent="0">
                  <a:buNone/>
                </a:pPr>
                <a:endParaRPr kumimoji="1" lang="en-US" altLang="ja-JP" dirty="0" smtClean="0"/>
              </a:p>
              <a:p>
                <a:pPr marL="0" indent="0">
                  <a:buNone/>
                </a:pPr>
                <a:endParaRPr kumimoji="1" lang="ja-JP" altLang="en-US" dirty="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2"/>
                <a:stretch>
                  <a:fillRect l="-1200" t="-2093"/>
                </a:stretch>
              </a:blipFill>
            </p:spPr>
            <p:txBody>
              <a:bodyPr/>
              <a:lstStyle/>
              <a:p>
                <a:r>
                  <a:rPr lang="ja-JP" altLang="en-US">
                    <a:noFill/>
                  </a:rPr>
                  <a:t> </a:t>
                </a:r>
              </a:p>
            </p:txBody>
          </p:sp>
        </mc:Fallback>
      </mc:AlternateContent>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147" y="2888695"/>
            <a:ext cx="4516240" cy="4179705"/>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809" y="2479171"/>
            <a:ext cx="3152381" cy="409524"/>
          </a:xfrm>
          <a:prstGeom prst="rect">
            <a:avLst/>
          </a:prstGeom>
        </p:spPr>
      </p:pic>
      <p:sp>
        <p:nvSpPr>
          <p:cNvPr id="5" name="下矢印 4"/>
          <p:cNvSpPr/>
          <p:nvPr/>
        </p:nvSpPr>
        <p:spPr>
          <a:xfrm>
            <a:off x="6496050" y="4438650"/>
            <a:ext cx="657225" cy="6572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3233" y="5116068"/>
            <a:ext cx="2942857" cy="885714"/>
          </a:xfrm>
          <a:prstGeom prst="rect">
            <a:avLst/>
          </a:prstGeom>
        </p:spPr>
      </p:pic>
    </p:spTree>
    <p:extLst>
      <p:ext uri="{BB962C8B-B14F-4D97-AF65-F5344CB8AC3E}">
        <p14:creationId xmlns:p14="http://schemas.microsoft.com/office/powerpoint/2010/main" val="22711127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pPr rtl="0" eaLnBrk="1" latinLnBrk="0" hangingPunct="1"/>
            <a:r>
              <a:rPr lang="en-US" altLang="ja-JP" dirty="0" smtClean="0"/>
              <a:t>M</a:t>
            </a:r>
            <a:r>
              <a:rPr lang="ja-JP" altLang="en-US" dirty="0" smtClean="0"/>
              <a:t>と</a:t>
            </a:r>
            <a:r>
              <a:rPr lang="en-US" altLang="ja-JP" dirty="0" smtClean="0"/>
              <a:t>f</a:t>
            </a:r>
            <a:r>
              <a:rPr lang="ja-JP" altLang="en-US" dirty="0" smtClean="0"/>
              <a:t>の測定（フィードバック入力による測定法</a:t>
            </a:r>
            <a:r>
              <a:rPr lang="ja-JP" altLang="en-US" dirty="0"/>
              <a:t>）</a:t>
            </a:r>
            <a:endParaRPr lang="ja-JP" altLang="ja-JP" dirty="0" smtClean="0">
              <a:effectLst/>
            </a:endParaRPr>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以下を入力として加える</a:t>
                </a:r>
                <a:endParaRPr lang="en-US" altLang="ja-JP" dirty="0" smtClean="0"/>
              </a:p>
              <a:p>
                <a:endParaRPr lang="en-US" altLang="ja-JP" dirty="0"/>
              </a:p>
              <a:p>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𝑦</m:t>
                        </m:r>
                      </m:e>
                      <m:sub>
                        <m:r>
                          <a:rPr lang="en-US" altLang="ja-JP" i="1" dirty="0" smtClean="0">
                            <a:latin typeface="Cambria Math" panose="02040503050406030204" pitchFamily="18" charset="0"/>
                          </a:rPr>
                          <m:t>𝑐</m:t>
                        </m:r>
                      </m:sub>
                    </m:sSub>
                  </m:oMath>
                </a14:m>
                <a:r>
                  <a:rPr lang="ja-JP" altLang="en-US" dirty="0" smtClean="0"/>
                  <a:t>は</a:t>
                </a:r>
                <a:r>
                  <a:rPr lang="ja-JP" altLang="en-US" dirty="0"/>
                  <a:t>目標値</a:t>
                </a:r>
                <a:r>
                  <a:rPr lang="ja-JP" altLang="en-US" dirty="0" smtClean="0"/>
                  <a:t>、</a:t>
                </a:r>
                <a14:m>
                  <m:oMath xmlns:m="http://schemas.openxmlformats.org/officeDocument/2006/math">
                    <m:r>
                      <a:rPr lang="en-US" altLang="ja-JP" i="1" dirty="0" smtClean="0">
                        <a:latin typeface="Cambria Math" panose="02040503050406030204" pitchFamily="18" charset="0"/>
                      </a:rPr>
                      <m:t>𝑦</m:t>
                    </m:r>
                  </m:oMath>
                </a14:m>
                <a:r>
                  <a:rPr lang="ja-JP" altLang="en-US" dirty="0" smtClean="0"/>
                  <a:t>は</a:t>
                </a:r>
                <a:r>
                  <a:rPr lang="ja-JP" altLang="en-US" dirty="0"/>
                  <a:t>出力</a:t>
                </a:r>
                <a:r>
                  <a:rPr lang="ja-JP" altLang="en-US" dirty="0" smtClean="0"/>
                  <a:t>、</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𝑘</m:t>
                        </m:r>
                      </m:e>
                      <m:sub>
                        <m:r>
                          <a:rPr lang="en-US" altLang="ja-JP" i="1" dirty="0" smtClean="0">
                            <a:latin typeface="Cambria Math" panose="02040503050406030204" pitchFamily="18" charset="0"/>
                          </a:rPr>
                          <m:t>𝑐</m:t>
                        </m:r>
                      </m:sub>
                    </m:sSub>
                  </m:oMath>
                </a14:m>
                <a:r>
                  <a:rPr lang="ja-JP" altLang="en-US" dirty="0" smtClean="0"/>
                  <a:t>はフィードバックゲイン</a:t>
                </a:r>
                <a:endParaRPr lang="en-US" altLang="ja-JP" dirty="0"/>
              </a:p>
              <a:p>
                <a:r>
                  <a:rPr lang="ja-JP" altLang="en-US" dirty="0" smtClean="0"/>
                  <a:t>不制動の二次系を実現させる</a:t>
                </a:r>
                <a:endParaRPr lang="en-US" altLang="ja-JP" dirty="0" smtClean="0"/>
              </a:p>
              <a:p>
                <a:r>
                  <a:rPr lang="ja-JP" altLang="en-US" dirty="0" smtClean="0"/>
                  <a:t>右図を参考に</a:t>
                </a:r>
                <a:r>
                  <a:rPr lang="en-US" altLang="ja-JP" dirty="0" smtClean="0"/>
                  <a:t>M</a:t>
                </a:r>
                <a:r>
                  <a:rPr lang="ja-JP" altLang="en-US" dirty="0" smtClean="0"/>
                  <a:t>と</a:t>
                </a:r>
                <a:r>
                  <a:rPr lang="ja-JP" altLang="en-US" dirty="0" err="1" smtClean="0"/>
                  <a:t>ｆ</a:t>
                </a:r>
                <a:r>
                  <a:rPr lang="ja-JP" altLang="en-US" dirty="0" smtClean="0"/>
                  <a:t>を同定</a:t>
                </a:r>
                <a:endParaRPr lang="en-US" altLang="ja-JP" dirty="0" smtClean="0"/>
              </a:p>
              <a:p>
                <a:pPr marL="0" indent="0">
                  <a:buNone/>
                </a:pPr>
                <a:endParaRPr lang="en-US" altLang="ja-JP" dirty="0"/>
              </a:p>
              <a:p>
                <a:endParaRPr lang="en-US" altLang="ja-JP" dirty="0"/>
              </a:p>
              <a:p>
                <a:endParaRPr lang="en-US" altLang="ja-JP"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3"/>
                <a:stretch>
                  <a:fillRect l="-1200" t="-1872"/>
                </a:stretch>
              </a:blipFill>
            </p:spPr>
            <p:txBody>
              <a:bodyPr/>
              <a:lstStyle/>
              <a:p>
                <a:r>
                  <a:rPr lang="ja-JP" altLang="en-US">
                    <a:noFill/>
                  </a:rPr>
                  <a:t> </a:t>
                </a:r>
              </a:p>
            </p:txBody>
          </p:sp>
        </mc:Fallback>
      </mc:AlternateContent>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2938511"/>
            <a:ext cx="4160339" cy="3797115"/>
          </a:xfrm>
          <a:prstGeom prst="rect">
            <a:avLst/>
          </a:prstGeom>
        </p:spPr>
      </p:pic>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4520" y="1927275"/>
            <a:ext cx="2428571" cy="409524"/>
          </a:xfrm>
          <a:prstGeom prst="rect">
            <a:avLst/>
          </a:prstGeom>
        </p:spPr>
      </p:pic>
    </p:spTree>
    <p:extLst>
      <p:ext uri="{BB962C8B-B14F-4D97-AF65-F5344CB8AC3E}">
        <p14:creationId xmlns:p14="http://schemas.microsoft.com/office/powerpoint/2010/main" val="10078578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0" y="1325563"/>
                <a:ext cx="9144000" cy="5532437"/>
              </a:xfrm>
            </p:spPr>
            <p:txBody>
              <a:bodyPr/>
              <a:lstStyle/>
              <a:p>
                <a:r>
                  <a:rPr lang="ja-JP" altLang="en-US" dirty="0" smtClean="0"/>
                  <a:t>台車のフィードバック応答波形から求めた</a:t>
                </a:r>
                <a14:m>
                  <m:oMath xmlns:m="http://schemas.openxmlformats.org/officeDocument/2006/math">
                    <m:r>
                      <a:rPr lang="en-US" altLang="ja-JP" i="1" dirty="0" smtClean="0">
                        <a:latin typeface="Cambria Math" panose="02040503050406030204" pitchFamily="18" charset="0"/>
                      </a:rPr>
                      <m:t>𝜆</m:t>
                    </m:r>
                  </m:oMath>
                </a14:m>
                <a:r>
                  <a:rPr lang="ja-JP" altLang="en-US" dirty="0" smtClean="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𝑇</m:t>
                        </m:r>
                      </m:e>
                      <m:sub>
                        <m:r>
                          <a:rPr lang="en-US" altLang="ja-JP" i="1" dirty="0" smtClean="0">
                            <a:latin typeface="Cambria Math" panose="02040503050406030204" pitchFamily="18" charset="0"/>
                          </a:rPr>
                          <m:t>2</m:t>
                        </m:r>
                      </m:sub>
                    </m:sSub>
                  </m:oMath>
                </a14:m>
                <a:r>
                  <a:rPr lang="ja-JP" altLang="en-US" dirty="0" smtClean="0"/>
                  <a:t>から</a:t>
                </a:r>
                <a:r>
                  <a:rPr lang="ja-JP" altLang="en-US" dirty="0"/>
                  <a:t>以下の式を</a:t>
                </a:r>
                <a:r>
                  <a:rPr lang="ja-JP" altLang="en-US" dirty="0" smtClean="0"/>
                  <a:t>用いて</a:t>
                </a:r>
                <a14:m>
                  <m:oMath xmlns:m="http://schemas.openxmlformats.org/officeDocument/2006/math">
                    <m:r>
                      <a:rPr lang="en-US" altLang="ja-JP" i="1" dirty="0" smtClean="0">
                        <a:latin typeface="Cambria Math" panose="02040503050406030204" pitchFamily="18" charset="0"/>
                      </a:rPr>
                      <m:t>𝜁</m:t>
                    </m:r>
                  </m:oMath>
                </a14:m>
                <a:r>
                  <a:rPr lang="ja-JP" altLang="en-US" dirty="0" smtClean="0"/>
                  <a:t>と</a:t>
                </a:r>
                <a14:m>
                  <m:oMath xmlns:m="http://schemas.openxmlformats.org/officeDocument/2006/math">
                    <m:r>
                      <m:rPr>
                        <m:lit/>
                      </m:rPr>
                      <a:rPr lang="en-US" altLang="ja-JP" b="0" i="1" dirty="0" smtClean="0">
                        <a:latin typeface="Cambria Math" panose="02040503050406030204" pitchFamily="18" charset="0"/>
                      </a:rPr>
                      <m:t> </m:t>
                    </m:r>
                    <m:sSub>
                      <m:sSubPr>
                        <m:ctrlPr>
                          <a:rPr lang="en-US" altLang="ja-JP" i="1" dirty="0" err="1" smtClean="0">
                            <a:latin typeface="Cambria Math" panose="02040503050406030204" pitchFamily="18" charset="0"/>
                          </a:rPr>
                        </m:ctrlPr>
                      </m:sSubPr>
                      <m:e>
                        <m:r>
                          <a:rPr lang="en-US" altLang="ja-JP" b="0" i="1" dirty="0" smtClean="0">
                            <a:latin typeface="Cambria Math" panose="02040503050406030204" pitchFamily="18" charset="0"/>
                          </a:rPr>
                          <m:t>𝜔</m:t>
                        </m:r>
                      </m:e>
                      <m:sub>
                        <m:r>
                          <a:rPr lang="en-US" altLang="ja-JP" i="1" dirty="0" err="1" smtClean="0">
                            <a:latin typeface="Cambria Math" panose="02040503050406030204" pitchFamily="18" charset="0"/>
                          </a:rPr>
                          <m:t>𝑛</m:t>
                        </m:r>
                      </m:sub>
                    </m:sSub>
                  </m:oMath>
                </a14:m>
                <a:r>
                  <a:rPr lang="ja-JP" altLang="en-US" dirty="0" smtClean="0"/>
                  <a:t>を</a:t>
                </a:r>
                <a:r>
                  <a:rPr lang="ja-JP" altLang="en-US" dirty="0"/>
                  <a:t>計算し求める。</a:t>
                </a:r>
                <a:endParaRPr kumimoji="1" lang="ja-JP" altLang="en-US"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0" y="1325563"/>
                <a:ext cx="9144000" cy="5532437"/>
              </a:xfrm>
              <a:blipFill>
                <a:blip r:embed="rId3"/>
                <a:stretch>
                  <a:fillRect l="-1200" t="-2093" r="-533"/>
                </a:stretch>
              </a:blipFill>
            </p:spPr>
            <p:txBody>
              <a:bodyPr/>
              <a:lstStyle/>
              <a:p>
                <a:r>
                  <a:rPr lang="ja-JP" altLang="en-US">
                    <a:noFill/>
                  </a:rPr>
                  <a:t> </a:t>
                </a:r>
              </a:p>
            </p:txBody>
          </p:sp>
        </mc:Fallback>
      </mc:AlternateContent>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7790" y="2430058"/>
            <a:ext cx="2247619" cy="990476"/>
          </a:xfrm>
          <a:prstGeom prst="rect">
            <a:avLst/>
          </a:prstGeom>
        </p:spPr>
      </p:pic>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2886" y="2420534"/>
            <a:ext cx="2904762" cy="1000000"/>
          </a:xfrm>
          <a:prstGeom prst="rect">
            <a:avLst/>
          </a:prstGeom>
        </p:spPr>
      </p:pic>
      <mc:AlternateContent xmlns:mc="http://schemas.openxmlformats.org/markup-compatibility/2006" xmlns:a14="http://schemas.microsoft.com/office/drawing/2010/main">
        <mc:Choice Requires="a14">
          <p:sp>
            <p:nvSpPr>
              <p:cNvPr id="6" name="テキスト ボックス 5"/>
              <p:cNvSpPr txBox="1"/>
              <p:nvPr/>
            </p:nvSpPr>
            <p:spPr>
              <a:xfrm>
                <a:off x="2485747" y="3420534"/>
                <a:ext cx="4637477" cy="523220"/>
              </a:xfrm>
              <a:prstGeom prst="rect">
                <a:avLst/>
              </a:prstGeom>
              <a:noFill/>
            </p:spPr>
            <p:txBody>
              <a:bodyPr wrap="square" rtlCol="0">
                <a:spAutoFit/>
              </a:bodyPr>
              <a:lstStyle/>
              <a:p>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𝜔</m:t>
                        </m:r>
                      </m:e>
                      <m:sub>
                        <m:r>
                          <a:rPr lang="en-US" altLang="ja-JP" sz="2800" b="0" i="1" smtClean="0">
                            <a:latin typeface="Cambria Math" panose="02040503050406030204" pitchFamily="18" charset="0"/>
                          </a:rPr>
                          <m:t>𝑛</m:t>
                        </m:r>
                      </m:sub>
                    </m:sSub>
                  </m:oMath>
                </a14:m>
                <a:r>
                  <a:rPr lang="ja-JP" altLang="en-US" sz="2800" b="0" dirty="0" smtClean="0">
                    <a:latin typeface="ＭＳ Ｐゴシック" panose="020B0600070205080204" pitchFamily="50" charset="-128"/>
                    <a:ea typeface="ＭＳ Ｐゴシック" panose="020B0600070205080204" pitchFamily="50" charset="-128"/>
                  </a:rPr>
                  <a:t>と</a:t>
                </a:r>
                <a14:m>
                  <m:oMath xmlns:m="http://schemas.openxmlformats.org/officeDocument/2006/math">
                    <m:r>
                      <a:rPr lang="en-US" altLang="ja-JP" sz="2800" b="0" i="1" dirty="0" smtClean="0">
                        <a:latin typeface="Cambria Math" panose="02040503050406030204" pitchFamily="18" charset="0"/>
                      </a:rPr>
                      <m:t>𝜁</m:t>
                    </m:r>
                  </m:oMath>
                </a14:m>
                <a:r>
                  <a:rPr lang="ja-JP" altLang="en-US" sz="2800" b="0" dirty="0" smtClean="0">
                    <a:latin typeface="ＭＳ Ｐゴシック" panose="020B0600070205080204" pitchFamily="50" charset="-128"/>
                    <a:ea typeface="ＭＳ Ｐゴシック" panose="020B0600070205080204" pitchFamily="50" charset="-128"/>
                  </a:rPr>
                  <a:t>イコールの式に変形</a:t>
                </a:r>
                <a:endParaRPr lang="en-US" altLang="ja-JP" sz="2800" b="0" dirty="0" smtClean="0">
                  <a:latin typeface="ＭＳ Ｐゴシック" panose="020B0600070205080204" pitchFamily="50" charset="-128"/>
                  <a:ea typeface="ＭＳ Ｐゴシック" panose="020B060007020508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2485747" y="3420534"/>
                <a:ext cx="4637477" cy="523220"/>
              </a:xfrm>
              <a:prstGeom prst="rect">
                <a:avLst/>
              </a:prstGeom>
              <a:blipFill>
                <a:blip r:embed="rId6"/>
                <a:stretch>
                  <a:fillRect t="-13953" b="-29070"/>
                </a:stretch>
              </a:blipFill>
            </p:spPr>
            <p:txBody>
              <a:bodyPr/>
              <a:lstStyle/>
              <a:p>
                <a:r>
                  <a:rPr lang="ja-JP" altLang="en-US">
                    <a:noFill/>
                  </a:rPr>
                  <a:t> </a:t>
                </a:r>
              </a:p>
            </p:txBody>
          </p:sp>
        </mc:Fallback>
      </mc:AlternateContent>
      <p:sp>
        <p:nvSpPr>
          <p:cNvPr id="7" name="下矢印 6"/>
          <p:cNvSpPr/>
          <p:nvPr/>
        </p:nvSpPr>
        <p:spPr>
          <a:xfrm>
            <a:off x="4152900" y="3943754"/>
            <a:ext cx="838200" cy="71966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6104" y="5133963"/>
            <a:ext cx="2609524" cy="904762"/>
          </a:xfrm>
          <a:prstGeom prst="rect">
            <a:avLst/>
          </a:prstGeom>
        </p:spPr>
      </p:pic>
      <p:pic>
        <p:nvPicPr>
          <p:cNvPr id="9" name="図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7671" y="5269317"/>
            <a:ext cx="2914286" cy="1000000"/>
          </a:xfrm>
          <a:prstGeom prst="rect">
            <a:avLst/>
          </a:prstGeom>
        </p:spPr>
      </p:pic>
    </p:spTree>
    <p:extLst>
      <p:ext uri="{BB962C8B-B14F-4D97-AF65-F5344CB8AC3E}">
        <p14:creationId xmlns:p14="http://schemas.microsoft.com/office/powerpoint/2010/main" val="25974000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0" y="1325563"/>
                <a:ext cx="9144000" cy="5532437"/>
              </a:xfrm>
            </p:spPr>
            <p:txBody>
              <a:bodyPr/>
              <a:lstStyle/>
              <a:p>
                <a:r>
                  <a:rPr lang="ja-JP" altLang="en-US" dirty="0" smtClean="0"/>
                  <a:t>先ほどの</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𝜔</m:t>
                        </m:r>
                      </m:e>
                      <m:sub>
                        <m:r>
                          <a:rPr lang="en-US" altLang="ja-JP" b="0" i="1" smtClean="0">
                            <a:latin typeface="Cambria Math" panose="02040503050406030204" pitchFamily="18" charset="0"/>
                          </a:rPr>
                          <m:t>𝑛</m:t>
                        </m:r>
                      </m:sub>
                    </m:sSub>
                  </m:oMath>
                </a14:m>
                <a:r>
                  <a:rPr kumimoji="1" lang="ja-JP" altLang="en-US" dirty="0" smtClean="0"/>
                  <a:t>と</a:t>
                </a:r>
                <a14:m>
                  <m:oMath xmlns:m="http://schemas.openxmlformats.org/officeDocument/2006/math">
                    <m:r>
                      <a:rPr kumimoji="1" lang="en-US" altLang="ja-JP" b="0" i="1" dirty="0" smtClean="0">
                        <a:latin typeface="Cambria Math" panose="02040503050406030204" pitchFamily="18" charset="0"/>
                      </a:rPr>
                      <m:t>𝜁</m:t>
                    </m:r>
                  </m:oMath>
                </a14:m>
                <a:r>
                  <a:rPr kumimoji="1" lang="ja-JP" altLang="en-US" dirty="0" smtClean="0"/>
                  <a:t>は以下の二次系の伝達関数の基本形に代入することで同定に用いたフィードバック制御系の伝達関数を求めることができる</a:t>
                </a:r>
                <a:endParaRPr kumimoji="1" lang="ja-JP" altLang="en-US"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0" y="1325563"/>
                <a:ext cx="9144000" cy="5532437"/>
              </a:xfrm>
              <a:blipFill>
                <a:blip r:embed="rId2"/>
                <a:stretch>
                  <a:fillRect l="-1200" t="-2093" r="-133"/>
                </a:stretch>
              </a:blipFill>
            </p:spPr>
            <p:txBody>
              <a:bodyPr/>
              <a:lstStyle/>
              <a:p>
                <a:r>
                  <a:rPr lang="ja-JP" altLang="en-US">
                    <a:noFill/>
                  </a:rPr>
                  <a:t> </a:t>
                </a:r>
              </a:p>
            </p:txBody>
          </p:sp>
        </mc:Fallback>
      </mc:AlternateContent>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333" y="3049647"/>
            <a:ext cx="4200000" cy="961905"/>
          </a:xfrm>
          <a:prstGeom prst="rect">
            <a:avLst/>
          </a:prstGeom>
        </p:spPr>
      </p:pic>
      <p:sp>
        <p:nvSpPr>
          <p:cNvPr id="2" name="テキスト ボックス 1"/>
          <p:cNvSpPr txBox="1"/>
          <p:nvPr/>
        </p:nvSpPr>
        <p:spPr>
          <a:xfrm>
            <a:off x="4015740" y="2880360"/>
            <a:ext cx="65" cy="276999"/>
          </a:xfrm>
          <a:prstGeom prst="rect">
            <a:avLst/>
          </a:prstGeom>
          <a:noFill/>
        </p:spPr>
        <p:txBody>
          <a:bodyPr wrap="none" lIns="0" tIns="0" rIns="0" bIns="0" rtlCol="0">
            <a:spAutoFit/>
          </a:bodyPr>
          <a:lstStyle/>
          <a:p>
            <a:endParaRPr kumimoji="1" lang="ja-JP" altLang="en-US" dirty="0"/>
          </a:p>
        </p:txBody>
      </p:sp>
    </p:spTree>
    <p:extLst>
      <p:ext uri="{BB962C8B-B14F-4D97-AF65-F5344CB8AC3E}">
        <p14:creationId xmlns:p14="http://schemas.microsoft.com/office/powerpoint/2010/main" val="17931057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p:sp>
        <p:nvSpPr>
          <p:cNvPr id="5" name="コンテンツ プレースホルダー 4"/>
          <p:cNvSpPr>
            <a:spLocks noGrp="1"/>
          </p:cNvSpPr>
          <p:nvPr>
            <p:ph idx="1"/>
          </p:nvPr>
        </p:nvSpPr>
        <p:spPr>
          <a:xfrm>
            <a:off x="0" y="1325563"/>
            <a:ext cx="9144000" cy="5532437"/>
          </a:xfrm>
        </p:spPr>
        <p:txBody>
          <a:bodyPr>
            <a:normAutofit/>
          </a:bodyPr>
          <a:lstStyle/>
          <a:p>
            <a:r>
              <a:rPr lang="ja-JP" altLang="en-US" dirty="0" smtClean="0"/>
              <a:t>フィードバック</a:t>
            </a:r>
            <a:r>
              <a:rPr lang="ja-JP" altLang="en-US" dirty="0"/>
              <a:t>制御</a:t>
            </a:r>
            <a:r>
              <a:rPr lang="ja-JP" altLang="en-US" dirty="0" smtClean="0"/>
              <a:t>系のブロック線図は以下のようになる</a:t>
            </a:r>
            <a:endParaRPr lang="en-US" altLang="ja-JP" dirty="0" smtClean="0"/>
          </a:p>
          <a:p>
            <a:endParaRPr kumimoji="1" lang="en-US" altLang="ja-JP" dirty="0"/>
          </a:p>
          <a:p>
            <a:endParaRPr lang="en-US" altLang="ja-JP" dirty="0" smtClean="0"/>
          </a:p>
          <a:p>
            <a:endParaRPr kumimoji="1" lang="en-US" altLang="ja-JP" dirty="0"/>
          </a:p>
          <a:p>
            <a:endParaRPr lang="en-US" altLang="ja-JP" dirty="0" smtClean="0"/>
          </a:p>
          <a:p>
            <a:r>
              <a:rPr lang="ja-JP" altLang="en-US" dirty="0" smtClean="0"/>
              <a:t>このブロック線図から伝達関数を求める　</a:t>
            </a:r>
            <a:r>
              <a:rPr lang="ja-JP" altLang="en-US" sz="3600" dirty="0" smtClean="0"/>
              <a:t>が</a:t>
            </a:r>
            <a:endParaRPr lang="en-US" altLang="ja-JP" sz="3600" dirty="0" smtClean="0"/>
          </a:p>
          <a:p>
            <a:endParaRPr lang="en-US" altLang="ja-JP" dirty="0"/>
          </a:p>
          <a:p>
            <a:r>
              <a:rPr lang="ja-JP" altLang="en-US" dirty="0" smtClean="0"/>
              <a:t>伝達関数には非線形成分である飽和器を</a:t>
            </a:r>
            <a:r>
              <a:rPr lang="ja-JP" altLang="en-US" dirty="0"/>
              <a:t>含</a:t>
            </a:r>
            <a:r>
              <a:rPr lang="ja-JP" altLang="en-US" dirty="0" smtClean="0"/>
              <a:t>めることはできない</a:t>
            </a:r>
            <a:endParaRPr lang="en-US" altLang="ja-JP" dirty="0"/>
          </a:p>
          <a:p>
            <a:r>
              <a:rPr lang="ja-JP" altLang="en-US" dirty="0" smtClean="0"/>
              <a:t>飽和器を考慮せずに伝達関数を求める</a:t>
            </a:r>
            <a:endParaRPr lang="en-US" altLang="ja-JP" dirty="0" smtClean="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33" y="1937069"/>
            <a:ext cx="8680450" cy="1428114"/>
          </a:xfrm>
          <a:prstGeom prst="rect">
            <a:avLst/>
          </a:prstGeom>
        </p:spPr>
      </p:pic>
      <p:cxnSp>
        <p:nvCxnSpPr>
          <p:cNvPr id="11" name="直線矢印コネクタ 10"/>
          <p:cNvCxnSpPr/>
          <p:nvPr/>
        </p:nvCxnSpPr>
        <p:spPr>
          <a:xfrm flipH="1" flipV="1">
            <a:off x="6443133" y="2651127"/>
            <a:ext cx="863600" cy="413806"/>
          </a:xfrm>
          <a:prstGeom prst="straightConnector1">
            <a:avLst/>
          </a:prstGeom>
          <a:ln w="66675">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13" name="図 12"/>
          <p:cNvPicPr>
            <a:picLocks noChangeAspect="1"/>
          </p:cNvPicPr>
          <p:nvPr/>
        </p:nvPicPr>
        <p:blipFill rotWithShape="1">
          <a:blip r:embed="rId4">
            <a:extLst>
              <a:ext uri="{28A0092B-C50C-407E-A947-70E740481C1C}">
                <a14:useLocalDpi xmlns:a14="http://schemas.microsoft.com/office/drawing/2010/main" val="0"/>
              </a:ext>
            </a:extLst>
          </a:blip>
          <a:srcRect l="41726"/>
          <a:stretch/>
        </p:blipFill>
        <p:spPr>
          <a:xfrm>
            <a:off x="7306733" y="2822051"/>
            <a:ext cx="1560162" cy="810781"/>
          </a:xfrm>
          <a:prstGeom prst="rect">
            <a:avLst/>
          </a:prstGeom>
        </p:spPr>
      </p:pic>
    </p:spTree>
    <p:extLst>
      <p:ext uri="{BB962C8B-B14F-4D97-AF65-F5344CB8AC3E}">
        <p14:creationId xmlns:p14="http://schemas.microsoft.com/office/powerpoint/2010/main" val="13012891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0" y="1325563"/>
                <a:ext cx="9144000" cy="5532437"/>
              </a:xfrm>
            </p:spPr>
            <p:txBody>
              <a:bodyPr>
                <a:normAutofit/>
              </a:bodyPr>
              <a:lstStyle/>
              <a:p>
                <a:r>
                  <a:rPr lang="ja-JP" altLang="en-US" dirty="0" smtClean="0"/>
                  <a:t>フィードバック</a:t>
                </a:r>
                <a:r>
                  <a:rPr lang="ja-JP" altLang="en-US" dirty="0"/>
                  <a:t>制御</a:t>
                </a:r>
                <a:r>
                  <a:rPr lang="ja-JP" altLang="en-US" dirty="0" smtClean="0"/>
                  <a:t>系のブロック線図は以下のようになる</a:t>
                </a:r>
                <a:endParaRPr lang="en-US" altLang="ja-JP" dirty="0" smtClean="0"/>
              </a:p>
              <a:p>
                <a:endParaRPr kumimoji="1" lang="en-US" altLang="ja-JP" dirty="0"/>
              </a:p>
              <a:p>
                <a:endParaRPr lang="en-US" altLang="ja-JP" dirty="0" smtClean="0"/>
              </a:p>
              <a:p>
                <a:endParaRPr kumimoji="1" lang="en-US" altLang="ja-JP" dirty="0"/>
              </a:p>
              <a:p>
                <a:endParaRPr lang="en-US" altLang="ja-JP" dirty="0" smtClean="0"/>
              </a:p>
              <a:p>
                <a:r>
                  <a:rPr lang="ja-JP" altLang="en-US" dirty="0" smtClean="0"/>
                  <a:t>このブロック線図から伝達関数を求めると</a:t>
                </a:r>
                <a:endParaRPr lang="en-US" altLang="ja-JP" dirty="0" smtClean="0"/>
              </a:p>
              <a:p>
                <a:endParaRPr lang="en-US" altLang="ja-JP" dirty="0"/>
              </a:p>
              <a:p>
                <a:endParaRPr lang="en-US" altLang="ja-JP" dirty="0" smtClean="0"/>
              </a:p>
              <a:p>
                <a:endParaRPr lang="en-US" altLang="ja-JP" dirty="0"/>
              </a:p>
              <a:p>
                <a:r>
                  <a:rPr kumimoji="1" lang="en-US" altLang="ja-JP" dirty="0" smtClean="0"/>
                  <a:t>A</a:t>
                </a:r>
                <a:r>
                  <a:rPr kumimoji="1" lang="ja-JP" altLang="en-US" dirty="0" smtClean="0"/>
                  <a:t>は図中の</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𝑘</m:t>
                        </m:r>
                      </m:e>
                      <m:sub>
                        <m:r>
                          <a:rPr lang="en-US" altLang="ja-JP" i="1" dirty="0" smtClean="0">
                            <a:latin typeface="Cambria Math" panose="02040503050406030204" pitchFamily="18" charset="0"/>
                          </a:rPr>
                          <m:t>𝑐</m:t>
                        </m:r>
                      </m:sub>
                    </m:sSub>
                  </m:oMath>
                </a14:m>
                <a:r>
                  <a:rPr lang="ja-JP" altLang="en-US" dirty="0" smtClean="0"/>
                  <a:t>と同じゲインのことである。</a:t>
                </a:r>
                <a:endParaRPr kumimoji="1" lang="ja-JP" altLang="en-US"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0" y="1325563"/>
                <a:ext cx="9144000" cy="5532437"/>
              </a:xfrm>
              <a:blipFill>
                <a:blip r:embed="rId3"/>
                <a:stretch>
                  <a:fillRect l="-1200" t="-1872"/>
                </a:stretch>
              </a:blipFill>
            </p:spPr>
            <p:txBody>
              <a:bodyPr/>
              <a:lstStyle/>
              <a:p>
                <a:r>
                  <a:rPr lang="ja-JP" altLang="en-US">
                    <a:noFill/>
                  </a:rPr>
                  <a:t> </a:t>
                </a:r>
              </a:p>
            </p:txBody>
          </p:sp>
        </mc:Fallback>
      </mc:AlternateContent>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33" y="1937069"/>
            <a:ext cx="8680450" cy="1428114"/>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8780" y="4644925"/>
            <a:ext cx="5295238" cy="933333"/>
          </a:xfrm>
          <a:prstGeom prst="rect">
            <a:avLst/>
          </a:prstGeom>
        </p:spPr>
      </p:pic>
      <p:cxnSp>
        <p:nvCxnSpPr>
          <p:cNvPr id="11" name="直線矢印コネクタ 10"/>
          <p:cNvCxnSpPr/>
          <p:nvPr/>
        </p:nvCxnSpPr>
        <p:spPr>
          <a:xfrm flipH="1" flipV="1">
            <a:off x="6443133" y="2651127"/>
            <a:ext cx="863600" cy="413806"/>
          </a:xfrm>
          <a:prstGeom prst="straightConnector1">
            <a:avLst/>
          </a:prstGeom>
          <a:ln w="66675">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13" name="図 12"/>
          <p:cNvPicPr>
            <a:picLocks noChangeAspect="1"/>
          </p:cNvPicPr>
          <p:nvPr/>
        </p:nvPicPr>
        <p:blipFill rotWithShape="1">
          <a:blip r:embed="rId6">
            <a:extLst>
              <a:ext uri="{28A0092B-C50C-407E-A947-70E740481C1C}">
                <a14:useLocalDpi xmlns:a14="http://schemas.microsoft.com/office/drawing/2010/main" val="0"/>
              </a:ext>
            </a:extLst>
          </a:blip>
          <a:srcRect l="41726"/>
          <a:stretch/>
        </p:blipFill>
        <p:spPr>
          <a:xfrm>
            <a:off x="7306733" y="2822051"/>
            <a:ext cx="1560162" cy="810781"/>
          </a:xfrm>
          <a:prstGeom prst="rect">
            <a:avLst/>
          </a:prstGeom>
        </p:spPr>
      </p:pic>
      <p:sp>
        <p:nvSpPr>
          <p:cNvPr id="3" name="乗算 2"/>
          <p:cNvSpPr/>
          <p:nvPr/>
        </p:nvSpPr>
        <p:spPr>
          <a:xfrm>
            <a:off x="3697022" y="1360388"/>
            <a:ext cx="1879071" cy="2000250"/>
          </a:xfrm>
          <a:prstGeom prst="mathMultiply">
            <a:avLst>
              <a:gd name="adj1" fmla="val 561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148607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p:sp>
        <p:nvSpPr>
          <p:cNvPr id="5" name="コンテンツ プレースホルダー 4"/>
          <p:cNvSpPr>
            <a:spLocks noGrp="1"/>
          </p:cNvSpPr>
          <p:nvPr>
            <p:ph idx="1"/>
          </p:nvPr>
        </p:nvSpPr>
        <p:spPr>
          <a:xfrm>
            <a:off x="0" y="1325563"/>
            <a:ext cx="9144000" cy="5532437"/>
          </a:xfrm>
        </p:spPr>
        <p:txBody>
          <a:bodyPr>
            <a:normAutofit/>
          </a:bodyPr>
          <a:lstStyle/>
          <a:p>
            <a:r>
              <a:rPr lang="ja-JP" altLang="en-US" dirty="0" smtClean="0"/>
              <a:t>フィードバック</a:t>
            </a:r>
            <a:r>
              <a:rPr lang="ja-JP" altLang="en-US" dirty="0"/>
              <a:t>制御</a:t>
            </a:r>
            <a:r>
              <a:rPr lang="ja-JP" altLang="en-US" dirty="0" smtClean="0"/>
              <a:t>系のブロック線図は以下のようになる</a:t>
            </a:r>
            <a:endParaRPr lang="en-US" altLang="ja-JP" dirty="0" smtClean="0"/>
          </a:p>
          <a:p>
            <a:endParaRPr kumimoji="1" lang="en-US" altLang="ja-JP" dirty="0"/>
          </a:p>
          <a:p>
            <a:endParaRPr lang="en-US" altLang="ja-JP" dirty="0" smtClean="0"/>
          </a:p>
          <a:p>
            <a:endParaRPr kumimoji="1" lang="en-US" altLang="ja-JP" dirty="0"/>
          </a:p>
          <a:p>
            <a:endParaRPr lang="en-US" altLang="ja-JP" dirty="0" smtClean="0"/>
          </a:p>
          <a:p>
            <a:pPr marL="0" indent="0">
              <a:buNone/>
            </a:pPr>
            <a:endParaRPr lang="en-US" altLang="ja-JP" dirty="0" smtClean="0"/>
          </a:p>
          <a:p>
            <a:pPr marL="0" indent="0">
              <a:buNone/>
            </a:pPr>
            <a:endParaRPr lang="en-US" altLang="ja-JP" dirty="0"/>
          </a:p>
          <a:p>
            <a:endParaRPr lang="en-US" altLang="ja-JP" dirty="0" smtClean="0"/>
          </a:p>
          <a:p>
            <a:endParaRPr lang="en-US" altLang="ja-JP" dirty="0"/>
          </a:p>
          <a:p>
            <a:pPr marL="0" indent="0">
              <a:buNone/>
            </a:pPr>
            <a:endParaRPr kumimoji="1" lang="ja-JP" altLang="en-US"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780" y="4644925"/>
            <a:ext cx="5295238" cy="933333"/>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5744" y="2030428"/>
            <a:ext cx="2942857" cy="885714"/>
          </a:xfrm>
          <a:prstGeom prst="rect">
            <a:avLst/>
          </a:prstGeom>
        </p:spPr>
      </p:pic>
      <p:sp>
        <p:nvSpPr>
          <p:cNvPr id="3" name="下矢印 2"/>
          <p:cNvSpPr/>
          <p:nvPr/>
        </p:nvSpPr>
        <p:spPr>
          <a:xfrm>
            <a:off x="4221480" y="3054346"/>
            <a:ext cx="701040" cy="134593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725591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倒立振子のパラメータの同定</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コンテンツ プレースホルダー 9"/>
          <p:cNvSpPr>
            <a:spLocks noGrp="1"/>
          </p:cNvSpPr>
          <p:nvPr>
            <p:ph idx="1"/>
          </p:nvPr>
        </p:nvSpPr>
        <p:spPr/>
        <p:txBody>
          <a:bodyPr/>
          <a:lstStyle/>
          <a:p>
            <a:r>
              <a:rPr lang="ja-JP" altLang="en-US" dirty="0" smtClean="0"/>
              <a:t>倒立</a:t>
            </a:r>
            <a:r>
              <a:rPr lang="ja-JP" altLang="en-US" dirty="0"/>
              <a:t>振子系のモデルに含まれる物理パラメータを</a:t>
            </a:r>
            <a:r>
              <a:rPr lang="ja-JP" altLang="en-US" dirty="0" smtClean="0"/>
              <a:t>実験を</a:t>
            </a:r>
            <a:r>
              <a:rPr lang="ja-JP" altLang="en-US" dirty="0"/>
              <a:t>通して同定する</a:t>
            </a:r>
            <a:endParaRPr lang="en-US" altLang="ja-JP" dirty="0"/>
          </a:p>
          <a:p>
            <a:r>
              <a:rPr lang="ja-JP" altLang="en-US" dirty="0" smtClean="0"/>
              <a:t>同定</a:t>
            </a:r>
            <a:r>
              <a:rPr lang="ja-JP" altLang="en-US" dirty="0"/>
              <a:t>するパラメータは以下の通り</a:t>
            </a:r>
            <a:endParaRPr lang="en-US" altLang="ja-JP" dirty="0"/>
          </a:p>
          <a:p>
            <a:endParaRPr kumimoji="1" lang="ja-JP" altLang="en-US" dirty="0"/>
          </a:p>
        </p:txBody>
      </p:sp>
      <mc:AlternateContent xmlns:mc="http://schemas.openxmlformats.org/markup-compatibility/2006" xmlns:a14="http://schemas.microsoft.com/office/drawing/2010/main">
        <mc:Choice Requires="a14">
          <p:graphicFrame>
            <p:nvGraphicFramePr>
              <p:cNvPr id="8" name="表 7"/>
              <p:cNvGraphicFramePr>
                <a:graphicFrameLocks noGrp="1"/>
              </p:cNvGraphicFramePr>
              <p:nvPr>
                <p:extLst>
                  <p:ext uri="{D42A27DB-BD31-4B8C-83A1-F6EECF244321}">
                    <p14:modId xmlns:p14="http://schemas.microsoft.com/office/powerpoint/2010/main" val="756528202"/>
                  </p:ext>
                </p:extLst>
              </p:nvPr>
            </p:nvGraphicFramePr>
            <p:xfrm>
              <a:off x="552449" y="2744518"/>
              <a:ext cx="7691968" cy="4038600"/>
            </p:xfrm>
            <a:graphic>
              <a:graphicData uri="http://schemas.openxmlformats.org/drawingml/2006/table">
                <a:tbl>
                  <a:tblPr firstRow="1" bandRow="1">
                    <a:tableStyleId>{D7AC3CCA-C797-4891-BE02-D94E43425B78}</a:tableStyleId>
                  </a:tblPr>
                  <a:tblGrid>
                    <a:gridCol w="3845984">
                      <a:extLst>
                        <a:ext uri="{9D8B030D-6E8A-4147-A177-3AD203B41FA5}">
                          <a16:colId xmlns:a16="http://schemas.microsoft.com/office/drawing/2014/main" val="2807294428"/>
                        </a:ext>
                      </a:extLst>
                    </a:gridCol>
                    <a:gridCol w="3845984">
                      <a:extLst>
                        <a:ext uri="{9D8B030D-6E8A-4147-A177-3AD203B41FA5}">
                          <a16:colId xmlns:a16="http://schemas.microsoft.com/office/drawing/2014/main" val="2016220413"/>
                        </a:ext>
                      </a:extLst>
                    </a:gridCol>
                  </a:tblGrid>
                  <a:tr h="340433">
                    <a:tc>
                      <a:txBody>
                        <a:bodyPr/>
                        <a:lstStyle/>
                        <a:p>
                          <a:r>
                            <a:rPr kumimoji="1" lang="ja-JP" altLang="en-US" sz="2000" dirty="0" smtClean="0"/>
                            <a:t>パラメータ</a:t>
                          </a:r>
                          <a:endParaRPr kumimoji="1" lang="ja-JP" altLang="en-US" sz="2000" dirty="0"/>
                        </a:p>
                      </a:txBody>
                      <a:tcPr marL="68580" marR="68580" marT="34290" marB="34290"/>
                    </a:tc>
                    <a:tc>
                      <a:txBody>
                        <a:bodyPr/>
                        <a:lstStyle/>
                        <a:p>
                          <a:r>
                            <a:rPr kumimoji="1" lang="ja-JP" altLang="en-US" sz="2000" dirty="0" smtClean="0"/>
                            <a:t>測定法</a:t>
                          </a:r>
                          <a:endParaRPr kumimoji="1" lang="ja-JP" altLang="en-US" sz="2000" dirty="0"/>
                        </a:p>
                      </a:txBody>
                      <a:tcPr marL="68580" marR="68580" marT="34290" marB="34290"/>
                    </a:tc>
                    <a:extLst>
                      <a:ext uri="{0D108BD9-81ED-4DB2-BD59-A6C34878D82A}">
                        <a16:rowId xmlns:a16="http://schemas.microsoft.com/office/drawing/2014/main" val="2407631616"/>
                      </a:ext>
                    </a:extLst>
                  </a:tr>
                  <a:tr h="340433">
                    <a:tc>
                      <a:txBody>
                        <a:bodyPr/>
                        <a:lstStyle/>
                        <a:p>
                          <a14:m>
                            <m:oMath xmlns:m="http://schemas.openxmlformats.org/officeDocument/2006/math">
                              <m:r>
                                <a:rPr kumimoji="1" lang="en-US" altLang="ja-JP" sz="2000" dirty="0" smtClean="0">
                                  <a:latin typeface="Cambria Math" panose="02040503050406030204" pitchFamily="18" charset="0"/>
                                </a:rPr>
                                <m:t>𝑚</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oMath>
                          </a14:m>
                          <a:r>
                            <a:rPr kumimoji="1" lang="en-US" altLang="ja-JP" sz="2000" dirty="0" smtClean="0"/>
                            <a:t>]</a:t>
                          </a:r>
                          <a:endParaRPr kumimoji="1" lang="ja-JP" altLang="en-US" sz="2000" dirty="0"/>
                        </a:p>
                      </a:txBody>
                      <a:tcPr marL="68580" marR="68580" marT="34290" marB="34290">
                        <a:solidFill>
                          <a:schemeClr val="bg1"/>
                        </a:solid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器具を用いて測定</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1127931767"/>
                      </a:ext>
                    </a:extLst>
                  </a:tr>
                  <a:tr h="340433">
                    <a:tc>
                      <a:txBody>
                        <a:bodyPr/>
                        <a:lstStyle/>
                        <a:p>
                          <a14:m>
                            <m:oMath xmlns:m="http://schemas.openxmlformats.org/officeDocument/2006/math">
                              <m:r>
                                <a:rPr kumimoji="1" lang="en-US" altLang="ja-JP" sz="2000" dirty="0" smtClean="0">
                                  <a:latin typeface="Cambria Math" panose="02040503050406030204" pitchFamily="18" charset="0"/>
                                </a:rPr>
                                <m:t>𝑙</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m</m:t>
                              </m:r>
                            </m:oMath>
                          </a14:m>
                          <a:r>
                            <a:rPr kumimoji="1" lang="en-US" altLang="ja-JP" sz="2000" dirty="0" smtClean="0"/>
                            <a:t>]</a:t>
                          </a:r>
                          <a:endParaRPr kumimoji="1" lang="ja-JP" altLang="en-US" sz="2000" dirty="0"/>
                        </a:p>
                      </a:txBody>
                      <a:tcPr marL="68580" marR="68580" marT="34290" marB="34290">
                        <a:solidFill>
                          <a:schemeClr val="bg1"/>
                        </a:solid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1660236730"/>
                      </a:ext>
                    </a:extLst>
                  </a:tr>
                  <a:tr h="330070">
                    <a:tc>
                      <a:txBody>
                        <a:bodyPr/>
                        <a:lstStyle/>
                        <a:p>
                          <a14:m>
                            <m:oMath xmlns:m="http://schemas.openxmlformats.org/officeDocument/2006/math">
                              <m:r>
                                <a:rPr kumimoji="1" lang="en-US" altLang="ja-JP" sz="2000" dirty="0" smtClean="0">
                                  <a:latin typeface="Cambria Math" panose="02040503050406030204" pitchFamily="18" charset="0"/>
                                </a:rPr>
                                <m:t>𝑀</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oMath>
                          </a14:m>
                          <a:r>
                            <a:rPr kumimoji="1" lang="en-US" altLang="ja-JP" sz="2000" dirty="0" smtClean="0"/>
                            <a:t>]</a:t>
                          </a:r>
                          <a:endParaRPr kumimoji="1" lang="ja-JP" altLang="en-US" sz="2000" dirty="0"/>
                        </a:p>
                      </a:txBody>
                      <a:tcPr marL="68580" marR="68580" marT="34290" marB="34290">
                        <a:solidFill>
                          <a:schemeClr val="bg1"/>
                        </a:solid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ステップ応答による方法とフィードバック入力による方法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4064144453"/>
                      </a:ext>
                    </a:extLst>
                  </a:tr>
                  <a:tr h="340433">
                    <a:tc>
                      <a:txBody>
                        <a:bodyPr/>
                        <a:lstStyle/>
                        <a:p>
                          <a14:m>
                            <m:oMath xmlns:m="http://schemas.openxmlformats.org/officeDocument/2006/math">
                              <m:r>
                                <a:rPr kumimoji="1" lang="en-US" altLang="ja-JP" sz="2000" dirty="0" smtClean="0">
                                  <a:latin typeface="Cambria Math" panose="02040503050406030204" pitchFamily="18" charset="0"/>
                                </a:rPr>
                                <m:t>𝑓</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s</m:t>
                              </m:r>
                            </m:oMath>
                          </a14:m>
                          <a:r>
                            <a:rPr kumimoji="1" lang="en-US" altLang="ja-JP" sz="2000" dirty="0" smtClean="0"/>
                            <a:t>]</a:t>
                          </a:r>
                          <a:endParaRPr kumimoji="1" lang="ja-JP" altLang="en-US" sz="2000" dirty="0"/>
                        </a:p>
                      </a:txBody>
                      <a:tcPr marL="68580" marR="68580" marT="34290" marB="34290">
                        <a:solidFill>
                          <a:schemeClr val="bg1"/>
                        </a:solid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4041575621"/>
                      </a:ext>
                    </a:extLst>
                  </a:tr>
                  <a:tr h="346184">
                    <a:tc>
                      <a:txBody>
                        <a:bodyPr/>
                        <a:lstStyle/>
                        <a:p>
                          <a14:m>
                            <m:oMath xmlns:m="http://schemas.openxmlformats.org/officeDocument/2006/math">
                              <m:r>
                                <a:rPr kumimoji="1" lang="en-US" altLang="ja-JP" sz="2000" dirty="0" smtClean="0">
                                  <a:latin typeface="Cambria Math" panose="02040503050406030204" pitchFamily="18" charset="0"/>
                                </a:rPr>
                                <m:t>𝐽</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sSup>
                                <m:sSupPr>
                                  <m:ctrlPr>
                                    <a:rPr kumimoji="1" lang="en-US" altLang="ja-JP" sz="2000" i="1" dirty="0" smtClean="0">
                                      <a:latin typeface="Cambria Math" panose="02040503050406030204" pitchFamily="18" charset="0"/>
                                    </a:rPr>
                                  </m:ctrlPr>
                                </m:sSupPr>
                                <m:e>
                                  <m:r>
                                    <m:rPr>
                                      <m:sty m:val="p"/>
                                    </m:rPr>
                                    <a:rPr kumimoji="1" lang="en-US" altLang="ja-JP" sz="2000" dirty="0" smtClean="0">
                                      <a:latin typeface="Cambria Math" panose="02040503050406030204" pitchFamily="18" charset="0"/>
                                    </a:rPr>
                                    <m:t>m</m:t>
                                  </m:r>
                                </m:e>
                                <m:sup>
                                  <m:r>
                                    <a:rPr kumimoji="1" lang="en-US" altLang="ja-JP" sz="2000" dirty="0" smtClean="0">
                                      <a:latin typeface="Cambria Math" panose="02040503050406030204" pitchFamily="18" charset="0"/>
                                    </a:rPr>
                                    <m:t>2</m:t>
                                  </m:r>
                                </m:sup>
                              </m:sSup>
                            </m:oMath>
                          </a14:m>
                          <a:r>
                            <a:rPr kumimoji="1" lang="en-US" altLang="ja-JP" sz="2000" dirty="0" smtClean="0"/>
                            <a:t>]</a:t>
                          </a:r>
                          <a:endParaRPr kumimoji="1" lang="ja-JP" altLang="en-US" sz="2000" dirty="0"/>
                        </a:p>
                      </a:txBody>
                      <a:tcPr marL="68580" marR="68580" marT="34290" marB="34290">
                        <a:solidFill>
                          <a:schemeClr val="bg1"/>
                        </a:solid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振子の自由振動による方法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2372481972"/>
                      </a:ext>
                    </a:extLst>
                  </a:tr>
                  <a:tr h="340433">
                    <a:tc>
                      <a:txBody>
                        <a:bodyPr/>
                        <a:lstStyle/>
                        <a:p>
                          <a14:m>
                            <m:oMath xmlns:m="http://schemas.openxmlformats.org/officeDocument/2006/math">
                              <m:r>
                                <a:rPr kumimoji="1" lang="en-US" altLang="ja-JP" sz="2000" dirty="0" smtClean="0">
                                  <a:latin typeface="Cambria Math" panose="02040503050406030204" pitchFamily="18" charset="0"/>
                                </a:rPr>
                                <m:t>𝑐</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sSup>
                                <m:sSupPr>
                                  <m:ctrlPr>
                                    <a:rPr kumimoji="1" lang="en-US" altLang="ja-JP" sz="2000" i="1" dirty="0" smtClean="0">
                                      <a:latin typeface="Cambria Math" panose="02040503050406030204" pitchFamily="18" charset="0"/>
                                    </a:rPr>
                                  </m:ctrlPr>
                                </m:sSupPr>
                                <m:e>
                                  <m:r>
                                    <m:rPr>
                                      <m:sty m:val="p"/>
                                    </m:rPr>
                                    <a:rPr kumimoji="1" lang="en-US" altLang="ja-JP" sz="2000" dirty="0" smtClean="0">
                                      <a:latin typeface="Cambria Math" panose="02040503050406030204" pitchFamily="18" charset="0"/>
                                    </a:rPr>
                                    <m:t>m</m:t>
                                  </m:r>
                                </m:e>
                                <m:sup>
                                  <m:r>
                                    <a:rPr kumimoji="1" lang="en-US" altLang="ja-JP" sz="2000" dirty="0" smtClean="0">
                                      <a:latin typeface="Cambria Math" panose="02040503050406030204" pitchFamily="18" charset="0"/>
                                    </a:rPr>
                                    <m:t>2</m:t>
                                  </m:r>
                                </m:sup>
                              </m:sSup>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s</m:t>
                              </m:r>
                            </m:oMath>
                          </a14:m>
                          <a:r>
                            <a:rPr kumimoji="1" lang="en-US" altLang="ja-JP" sz="2000" dirty="0" smtClean="0"/>
                            <a:t>]</a:t>
                          </a:r>
                          <a:endParaRPr kumimoji="1" lang="ja-JP" altLang="en-US" sz="2000" dirty="0"/>
                        </a:p>
                      </a:txBody>
                      <a:tcPr marL="68580" marR="68580" marT="34290" marB="34290">
                        <a:solidFill>
                          <a:schemeClr val="bg1"/>
                        </a:solid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2528291233"/>
                      </a:ext>
                    </a:extLst>
                  </a:tr>
                  <a:tr h="455882">
                    <a:tc>
                      <a:txBody>
                        <a:bodyPr/>
                        <a:lstStyle/>
                        <a:p>
                          <a14:m>
                            <m:oMath xmlns:m="http://schemas.openxmlformats.org/officeDocument/2006/math">
                              <m:r>
                                <a:rPr kumimoji="1" lang="en-US" altLang="ja-JP" sz="2000" dirty="0" smtClean="0">
                                  <a:latin typeface="Cambria Math" panose="02040503050406030204" pitchFamily="18" charset="0"/>
                                </a:rPr>
                                <m:t>𝑎</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N</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V</m:t>
                              </m:r>
                            </m:oMath>
                          </a14:m>
                          <a:r>
                            <a:rPr kumimoji="1" lang="en-US" altLang="ja-JP" sz="2000" dirty="0" smtClean="0"/>
                            <a:t>]</a:t>
                          </a:r>
                          <a:endParaRPr kumimoji="1" lang="ja-JP" altLang="en-US" sz="2000" dirty="0"/>
                        </a:p>
                      </a:txBody>
                      <a:tcPr marL="68580" marR="68580" marT="34290" marB="34290">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台車にある一定の電圧を加える方法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3752696628"/>
                      </a:ext>
                    </a:extLst>
                  </a:tr>
                  <a:tr h="340433">
                    <a:tc>
                      <a:txBody>
                        <a:bodyPr/>
                        <a:lstStyle/>
                        <a:p>
                          <a14:m>
                            <m:oMath xmlns:m="http://schemas.openxmlformats.org/officeDocument/2006/math">
                              <m:sSub>
                                <m:sSubPr>
                                  <m:ctrlPr>
                                    <a:rPr kumimoji="1" lang="en-US" altLang="ja-JP" sz="2000" i="1" smtClean="0">
                                      <a:latin typeface="Cambria Math" panose="02040503050406030204" pitchFamily="18" charset="0"/>
                                    </a:rPr>
                                  </m:ctrlPr>
                                </m:sSubPr>
                                <m:e>
                                  <m:r>
                                    <m:rPr>
                                      <m:sty m:val="p"/>
                                    </m:rPr>
                                    <a:rPr kumimoji="1" lang="en-US" altLang="ja-JP" sz="2000" smtClean="0">
                                      <a:latin typeface="Cambria Math" panose="02040503050406030204" pitchFamily="18" charset="0"/>
                                    </a:rPr>
                                    <m:t>c</m:t>
                                  </m:r>
                                </m:e>
                                <m:sub>
                                  <m:r>
                                    <a:rPr kumimoji="1" lang="en-US" altLang="ja-JP" sz="2000" smtClean="0">
                                      <a:latin typeface="Cambria Math" panose="02040503050406030204" pitchFamily="18" charset="0"/>
                                    </a:rPr>
                                    <m:t>1</m:t>
                                  </m:r>
                                </m:sub>
                              </m:sSub>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V</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m</m:t>
                              </m:r>
                            </m:oMath>
                          </a14:m>
                          <a:r>
                            <a:rPr kumimoji="1" lang="en-US" altLang="ja-JP" sz="2000" dirty="0" smtClean="0"/>
                            <a:t>]</a:t>
                          </a:r>
                          <a:endParaRPr kumimoji="1" lang="ja-JP" altLang="en-US" sz="2000" dirty="0"/>
                        </a:p>
                      </a:txBody>
                      <a:tcPr marL="68580" marR="68580" marT="34290" marB="34290">
                        <a:solidFill>
                          <a:schemeClr val="bg1"/>
                        </a:solid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最初から設定してあるものを</a:t>
                          </a:r>
                          <a:endParaRPr kumimoji="1" lang="en-US" altLang="ja-JP" sz="2000" dirty="0" smtClean="0">
                            <a:latin typeface="ＭＳ Ｐゴシック" panose="020B0600070205080204" pitchFamily="50" charset="-128"/>
                            <a:ea typeface="ＭＳ Ｐゴシック" panose="020B0600070205080204" pitchFamily="50" charset="-128"/>
                          </a:endParaRPr>
                        </a:p>
                        <a:p>
                          <a:r>
                            <a:rPr kumimoji="1" lang="ja-JP" altLang="en-US" sz="2000" dirty="0" smtClean="0">
                              <a:latin typeface="ＭＳ Ｐゴシック" panose="020B0600070205080204" pitchFamily="50" charset="-128"/>
                              <a:ea typeface="ＭＳ Ｐゴシック" panose="020B0600070205080204" pitchFamily="50" charset="-128"/>
                            </a:rPr>
                            <a:t>使用</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3101253240"/>
                      </a:ext>
                    </a:extLst>
                  </a:tr>
                  <a:tr h="3404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sz="2000" i="1" smtClean="0">
                                      <a:latin typeface="Cambria Math" panose="02040503050406030204" pitchFamily="18" charset="0"/>
                                    </a:rPr>
                                  </m:ctrlPr>
                                </m:sSubPr>
                                <m:e>
                                  <m:r>
                                    <m:rPr>
                                      <m:sty m:val="p"/>
                                    </m:rPr>
                                    <a:rPr kumimoji="1" lang="en-US" altLang="ja-JP" sz="2000" smtClean="0">
                                      <a:latin typeface="Cambria Math" panose="02040503050406030204" pitchFamily="18" charset="0"/>
                                    </a:rPr>
                                    <m:t>c</m:t>
                                  </m:r>
                                </m:e>
                                <m:sub>
                                  <m:r>
                                    <a:rPr kumimoji="1" lang="en-US" altLang="ja-JP" sz="2000" smtClean="0">
                                      <a:latin typeface="Cambria Math" panose="02040503050406030204" pitchFamily="18" charset="0"/>
                                    </a:rPr>
                                    <m:t>2</m:t>
                                  </m:r>
                                </m:sub>
                              </m:sSub>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V</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m</m:t>
                              </m:r>
                            </m:oMath>
                          </a14:m>
                          <a:r>
                            <a:rPr kumimoji="1" lang="en-US" altLang="ja-JP" sz="2000" dirty="0" smtClean="0"/>
                            <a:t>]</a:t>
                          </a:r>
                          <a:endParaRPr kumimoji="1" lang="ja-JP" altLang="en-US" sz="2000" dirty="0"/>
                        </a:p>
                      </a:txBody>
                      <a:tcPr marL="68580" marR="68580" marT="34290" marB="34290">
                        <a:solidFill>
                          <a:schemeClr val="bg1"/>
                        </a:solid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3867710360"/>
                      </a:ext>
                    </a:extLst>
                  </a:tr>
                </a:tbl>
              </a:graphicData>
            </a:graphic>
          </p:graphicFrame>
        </mc:Choice>
        <mc:Fallback xmlns="">
          <p:graphicFrame>
            <p:nvGraphicFramePr>
              <p:cNvPr id="8" name="表 7"/>
              <p:cNvGraphicFramePr>
                <a:graphicFrameLocks noGrp="1"/>
              </p:cNvGraphicFramePr>
              <p:nvPr>
                <p:extLst>
                  <p:ext uri="{D42A27DB-BD31-4B8C-83A1-F6EECF244321}">
                    <p14:modId xmlns:p14="http://schemas.microsoft.com/office/powerpoint/2010/main" val="756528202"/>
                  </p:ext>
                </p:extLst>
              </p:nvPr>
            </p:nvGraphicFramePr>
            <p:xfrm>
              <a:off x="552449" y="2744518"/>
              <a:ext cx="7691968" cy="4038600"/>
            </p:xfrm>
            <a:graphic>
              <a:graphicData uri="http://schemas.openxmlformats.org/drawingml/2006/table">
                <a:tbl>
                  <a:tblPr firstRow="1" bandRow="1">
                    <a:tableStyleId>{D7AC3CCA-C797-4891-BE02-D94E43425B78}</a:tableStyleId>
                  </a:tblPr>
                  <a:tblGrid>
                    <a:gridCol w="3845984">
                      <a:extLst>
                        <a:ext uri="{9D8B030D-6E8A-4147-A177-3AD203B41FA5}">
                          <a16:colId xmlns:a16="http://schemas.microsoft.com/office/drawing/2014/main" val="2807294428"/>
                        </a:ext>
                      </a:extLst>
                    </a:gridCol>
                    <a:gridCol w="3845984">
                      <a:extLst>
                        <a:ext uri="{9D8B030D-6E8A-4147-A177-3AD203B41FA5}">
                          <a16:colId xmlns:a16="http://schemas.microsoft.com/office/drawing/2014/main" val="2016220413"/>
                        </a:ext>
                      </a:extLst>
                    </a:gridCol>
                  </a:tblGrid>
                  <a:tr h="373380">
                    <a:tc>
                      <a:txBody>
                        <a:bodyPr/>
                        <a:lstStyle/>
                        <a:p>
                          <a:r>
                            <a:rPr kumimoji="1" lang="ja-JP" altLang="en-US" sz="2000" dirty="0" smtClean="0"/>
                            <a:t>パラメータ</a:t>
                          </a:r>
                          <a:endParaRPr kumimoji="1" lang="ja-JP" altLang="en-US" sz="2000" dirty="0"/>
                        </a:p>
                      </a:txBody>
                      <a:tcPr marL="68580" marR="68580" marT="34290" marB="34290"/>
                    </a:tc>
                    <a:tc>
                      <a:txBody>
                        <a:bodyPr/>
                        <a:lstStyle/>
                        <a:p>
                          <a:r>
                            <a:rPr kumimoji="1" lang="ja-JP" altLang="en-US" sz="2000" dirty="0" smtClean="0"/>
                            <a:t>測定法</a:t>
                          </a:r>
                          <a:endParaRPr kumimoji="1" lang="ja-JP" altLang="en-US" sz="2000" dirty="0"/>
                        </a:p>
                      </a:txBody>
                      <a:tcPr marL="68580" marR="68580" marT="34290" marB="34290"/>
                    </a:tc>
                    <a:extLst>
                      <a:ext uri="{0D108BD9-81ED-4DB2-BD59-A6C34878D82A}">
                        <a16:rowId xmlns:a16="http://schemas.microsoft.com/office/drawing/2014/main" val="2407631616"/>
                      </a:ext>
                    </a:extLst>
                  </a:tr>
                  <a:tr h="373380">
                    <a:tc>
                      <a:txBody>
                        <a:bodyPr/>
                        <a:lstStyle/>
                        <a:p>
                          <a:endParaRPr lang="ja-JP"/>
                        </a:p>
                      </a:txBody>
                      <a:tcPr marL="68580" marR="68580" marT="34290" marB="34290">
                        <a:blipFill>
                          <a:blip r:embed="rId3"/>
                          <a:stretch>
                            <a:fillRect l="-158" t="-108065" r="-100158" b="-903226"/>
                          </a:stretch>
                        </a:blip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器具を用いて測定</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1127931767"/>
                      </a:ext>
                    </a:extLst>
                  </a:tr>
                  <a:tr h="373380">
                    <a:tc>
                      <a:txBody>
                        <a:bodyPr/>
                        <a:lstStyle/>
                        <a:p>
                          <a:endParaRPr lang="ja-JP"/>
                        </a:p>
                      </a:txBody>
                      <a:tcPr marL="68580" marR="68580" marT="34290" marB="34290">
                        <a:blipFill>
                          <a:blip r:embed="rId3"/>
                          <a:stretch>
                            <a:fillRect l="-158" t="-211475" r="-100158" b="-818033"/>
                          </a:stretch>
                        </a:blip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1660236730"/>
                      </a:ext>
                    </a:extLst>
                  </a:tr>
                  <a:tr h="373380">
                    <a:tc>
                      <a:txBody>
                        <a:bodyPr/>
                        <a:lstStyle/>
                        <a:p>
                          <a:endParaRPr lang="ja-JP"/>
                        </a:p>
                      </a:txBody>
                      <a:tcPr marL="68580" marR="68580" marT="34290" marB="34290">
                        <a:blipFill>
                          <a:blip r:embed="rId3"/>
                          <a:stretch>
                            <a:fillRect l="-158" t="-311475" r="-100158" b="-718033"/>
                          </a:stretch>
                        </a:blip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ステップ応答による方法とフィードバック入力による方法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4064144453"/>
                      </a:ext>
                    </a:extLst>
                  </a:tr>
                  <a:tr h="373380">
                    <a:tc>
                      <a:txBody>
                        <a:bodyPr/>
                        <a:lstStyle/>
                        <a:p>
                          <a:endParaRPr lang="ja-JP"/>
                        </a:p>
                      </a:txBody>
                      <a:tcPr marL="68580" marR="68580" marT="34290" marB="34290">
                        <a:blipFill>
                          <a:blip r:embed="rId3"/>
                          <a:stretch>
                            <a:fillRect l="-158" t="-411475" r="-100158" b="-618033"/>
                          </a:stretch>
                        </a:blip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4041575621"/>
                      </a:ext>
                    </a:extLst>
                  </a:tr>
                  <a:tr h="373380">
                    <a:tc>
                      <a:txBody>
                        <a:bodyPr/>
                        <a:lstStyle/>
                        <a:p>
                          <a:endParaRPr lang="ja-JP"/>
                        </a:p>
                      </a:txBody>
                      <a:tcPr marL="68580" marR="68580" marT="34290" marB="34290">
                        <a:blipFill>
                          <a:blip r:embed="rId3"/>
                          <a:stretch>
                            <a:fillRect l="-158" t="-503226" r="-100158" b="-508065"/>
                          </a:stretch>
                        </a:blip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振子の自由振動による方法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2372481972"/>
                      </a:ext>
                    </a:extLst>
                  </a:tr>
                  <a:tr h="373380">
                    <a:tc>
                      <a:txBody>
                        <a:bodyPr/>
                        <a:lstStyle/>
                        <a:p>
                          <a:endParaRPr lang="ja-JP"/>
                        </a:p>
                      </a:txBody>
                      <a:tcPr marL="68580" marR="68580" marT="34290" marB="34290">
                        <a:blipFill>
                          <a:blip r:embed="rId3"/>
                          <a:stretch>
                            <a:fillRect l="-158" t="-613115" r="-100158" b="-416393"/>
                          </a:stretch>
                        </a:blip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2528291233"/>
                      </a:ext>
                    </a:extLst>
                  </a:tr>
                  <a:tr h="678180">
                    <a:tc>
                      <a:txBody>
                        <a:bodyPr/>
                        <a:lstStyle/>
                        <a:p>
                          <a:endParaRPr lang="ja-JP"/>
                        </a:p>
                      </a:txBody>
                      <a:tcPr marL="68580" marR="68580" marT="34290" marB="34290">
                        <a:blipFill>
                          <a:blip r:embed="rId3"/>
                          <a:stretch>
                            <a:fillRect l="-158" t="-391892" r="-100158" b="-128829"/>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台車にある一定の電圧を加える方法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3752696628"/>
                      </a:ext>
                    </a:extLst>
                  </a:tr>
                  <a:tr h="373380">
                    <a:tc>
                      <a:txBody>
                        <a:bodyPr/>
                        <a:lstStyle/>
                        <a:p>
                          <a:endParaRPr lang="ja-JP"/>
                        </a:p>
                      </a:txBody>
                      <a:tcPr marL="68580" marR="68580" marT="34290" marB="34290">
                        <a:blipFill>
                          <a:blip r:embed="rId3"/>
                          <a:stretch>
                            <a:fillRect l="-158" t="-880645" r="-100158" b="-130645"/>
                          </a:stretch>
                        </a:blip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最初から設定してあるものを</a:t>
                          </a:r>
                          <a:endParaRPr kumimoji="1" lang="en-US" altLang="ja-JP" sz="2000" dirty="0" smtClean="0">
                            <a:latin typeface="ＭＳ Ｐゴシック" panose="020B0600070205080204" pitchFamily="50" charset="-128"/>
                            <a:ea typeface="ＭＳ Ｐゴシック" panose="020B0600070205080204" pitchFamily="50" charset="-128"/>
                          </a:endParaRPr>
                        </a:p>
                        <a:p>
                          <a:r>
                            <a:rPr kumimoji="1" lang="ja-JP" altLang="en-US" sz="2000" dirty="0" smtClean="0">
                              <a:latin typeface="ＭＳ Ｐゴシック" panose="020B0600070205080204" pitchFamily="50" charset="-128"/>
                              <a:ea typeface="ＭＳ Ｐゴシック" panose="020B0600070205080204" pitchFamily="50" charset="-128"/>
                            </a:rPr>
                            <a:t>使用</a:t>
                          </a:r>
                          <a:endParaRPr kumimoji="1" lang="ja-JP" altLang="en-US" sz="2000" dirty="0">
                            <a:latin typeface="ＭＳ Ｐゴシック" panose="020B0600070205080204" pitchFamily="50" charset="-128"/>
                            <a:ea typeface="ＭＳ Ｐゴシック" panose="020B0600070205080204" pitchFamily="50" charset="-128"/>
                          </a:endParaRPr>
                        </a:p>
                      </a:txBody>
                      <a:tcPr marL="68580" marR="68580" marT="34290" marB="34290">
                        <a:solidFill>
                          <a:schemeClr val="bg1"/>
                        </a:solidFill>
                      </a:tcPr>
                    </a:tc>
                    <a:extLst>
                      <a:ext uri="{0D108BD9-81ED-4DB2-BD59-A6C34878D82A}">
                        <a16:rowId xmlns:a16="http://schemas.microsoft.com/office/drawing/2014/main" val="3101253240"/>
                      </a:ext>
                    </a:extLst>
                  </a:tr>
                  <a:tr h="373380">
                    <a:tc>
                      <a:txBody>
                        <a:bodyPr/>
                        <a:lstStyle/>
                        <a:p>
                          <a:endParaRPr lang="ja-JP"/>
                        </a:p>
                      </a:txBody>
                      <a:tcPr marL="68580" marR="68580" marT="34290" marB="34290">
                        <a:blipFill>
                          <a:blip r:embed="rId3"/>
                          <a:stretch>
                            <a:fillRect l="-158" t="-996721" r="-100158" b="-32787"/>
                          </a:stretch>
                        </a:blip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3867710360"/>
                      </a:ext>
                    </a:extLst>
                  </a:tr>
                </a:tbl>
              </a:graphicData>
            </a:graphic>
          </p:graphicFrame>
        </mc:Fallback>
      </mc:AlternateContent>
    </p:spTree>
    <p:extLst>
      <p:ext uri="{BB962C8B-B14F-4D97-AF65-F5344CB8AC3E}">
        <p14:creationId xmlns:p14="http://schemas.microsoft.com/office/powerpoint/2010/main" val="27808472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p:sp>
        <p:nvSpPr>
          <p:cNvPr id="5" name="コンテンツ プレースホルダー 4"/>
          <p:cNvSpPr>
            <a:spLocks noGrp="1"/>
          </p:cNvSpPr>
          <p:nvPr>
            <p:ph idx="1"/>
          </p:nvPr>
        </p:nvSpPr>
        <p:spPr>
          <a:xfrm>
            <a:off x="0" y="1325563"/>
            <a:ext cx="9144000" cy="5532437"/>
          </a:xfrm>
        </p:spPr>
        <p:txBody>
          <a:bodyPr>
            <a:normAutofit/>
          </a:bodyPr>
          <a:lstStyle/>
          <a:p>
            <a:r>
              <a:rPr lang="ja-JP" altLang="en-US" dirty="0"/>
              <a:t>二つの伝達関数を比較することで</a:t>
            </a:r>
            <a:r>
              <a:rPr lang="en-US" altLang="ja-JP" dirty="0"/>
              <a:t>m</a:t>
            </a:r>
            <a:r>
              <a:rPr lang="ja-JP" altLang="en-US" dirty="0"/>
              <a:t>と</a:t>
            </a:r>
            <a:r>
              <a:rPr lang="en-US" altLang="ja-JP" dirty="0"/>
              <a:t>f</a:t>
            </a:r>
            <a:r>
              <a:rPr lang="ja-JP" altLang="en-US" dirty="0"/>
              <a:t>を同定</a:t>
            </a:r>
            <a:endParaRPr lang="en-US" altLang="ja-JP" dirty="0"/>
          </a:p>
          <a:p>
            <a:endParaRPr kumimoji="1" lang="en-US" altLang="ja-JP" dirty="0"/>
          </a:p>
          <a:p>
            <a:endParaRPr lang="en-US" altLang="ja-JP" dirty="0" smtClean="0"/>
          </a:p>
          <a:p>
            <a:endParaRPr kumimoji="1" lang="en-US" altLang="ja-JP" dirty="0"/>
          </a:p>
          <a:p>
            <a:endParaRPr lang="en-US" altLang="ja-JP" dirty="0" smtClean="0"/>
          </a:p>
          <a:p>
            <a:pPr marL="0" indent="0">
              <a:buNone/>
            </a:pPr>
            <a:endParaRPr lang="en-US" altLang="ja-JP" dirty="0" smtClean="0"/>
          </a:p>
          <a:p>
            <a:pPr marL="0" indent="0">
              <a:buNone/>
            </a:pPr>
            <a:endParaRPr lang="en-US" altLang="ja-JP" dirty="0"/>
          </a:p>
          <a:p>
            <a:endParaRPr lang="en-US" altLang="ja-JP" dirty="0" smtClean="0"/>
          </a:p>
          <a:p>
            <a:endParaRPr lang="en-US" altLang="ja-JP" dirty="0"/>
          </a:p>
          <a:p>
            <a:endParaRPr kumimoji="1" lang="ja-JP" altLang="en-US"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780" y="4644925"/>
            <a:ext cx="5295238" cy="933333"/>
          </a:xfrm>
          <a:prstGeom prst="rect">
            <a:avLst/>
          </a:prstGeom>
        </p:spPr>
      </p:pic>
      <p:sp>
        <p:nvSpPr>
          <p:cNvPr id="3" name="下矢印 2"/>
          <p:cNvSpPr/>
          <p:nvPr/>
        </p:nvSpPr>
        <p:spPr>
          <a:xfrm>
            <a:off x="4221480" y="3179739"/>
            <a:ext cx="701040" cy="134593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3993" y="1887628"/>
            <a:ext cx="4200000" cy="961905"/>
          </a:xfrm>
          <a:prstGeom prst="rect">
            <a:avLst/>
          </a:prstGeom>
        </p:spPr>
      </p:pic>
      <p:sp>
        <p:nvSpPr>
          <p:cNvPr id="10" name="下矢印 9"/>
          <p:cNvSpPr/>
          <p:nvPr/>
        </p:nvSpPr>
        <p:spPr>
          <a:xfrm rot="10800000">
            <a:off x="4221480" y="2909161"/>
            <a:ext cx="701040" cy="91204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36989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smtClean="0"/>
              <a:t>の</a:t>
            </a:r>
            <a:r>
              <a:rPr lang="ja-JP" altLang="en-US" dirty="0"/>
              <a:t>決定</a:t>
            </a:r>
            <a:endParaRPr kumimoji="1" lang="ja-JP" altLang="en-US" dirty="0"/>
          </a:p>
        </p:txBody>
      </p:sp>
      <p:sp>
        <p:nvSpPr>
          <p:cNvPr id="5" name="コンテンツ プレースホルダー 4"/>
          <p:cNvSpPr>
            <a:spLocks noGrp="1"/>
          </p:cNvSpPr>
          <p:nvPr>
            <p:ph idx="1"/>
          </p:nvPr>
        </p:nvSpPr>
        <p:spPr>
          <a:xfrm>
            <a:off x="0" y="1325563"/>
            <a:ext cx="9144000" cy="5532437"/>
          </a:xfrm>
        </p:spPr>
        <p:txBody>
          <a:bodyPr>
            <a:normAutofit lnSpcReduction="10000"/>
          </a:bodyPr>
          <a:lstStyle/>
          <a:p>
            <a:r>
              <a:rPr kumimoji="1" lang="ja-JP" altLang="en-US" dirty="0" smtClean="0"/>
              <a:t>二通りで</a:t>
            </a:r>
            <a:r>
              <a:rPr kumimoji="1" lang="en-US" altLang="ja-JP" dirty="0" smtClean="0"/>
              <a:t>M</a:t>
            </a:r>
            <a:r>
              <a:rPr kumimoji="1" lang="ja-JP" altLang="en-US" dirty="0" smtClean="0"/>
              <a:t>と</a:t>
            </a:r>
            <a:r>
              <a:rPr kumimoji="1" lang="ja-JP" altLang="en-US" dirty="0" err="1" smtClean="0"/>
              <a:t>ｆ</a:t>
            </a:r>
            <a:r>
              <a:rPr kumimoji="1" lang="ja-JP" altLang="en-US" dirty="0" smtClean="0"/>
              <a:t>を同定したが本実験ではステップ応答により同定した</a:t>
            </a:r>
            <a:r>
              <a:rPr kumimoji="1" lang="en-US" altLang="ja-JP" dirty="0" smtClean="0"/>
              <a:t>M</a:t>
            </a:r>
            <a:r>
              <a:rPr kumimoji="1" lang="ja-JP" altLang="en-US" dirty="0" smtClean="0"/>
              <a:t>と</a:t>
            </a:r>
            <a:r>
              <a:rPr kumimoji="1" lang="ja-JP" altLang="en-US" dirty="0" err="1" smtClean="0"/>
              <a:t>ｆ</a:t>
            </a:r>
            <a:r>
              <a:rPr kumimoji="1" lang="ja-JP" altLang="en-US" dirty="0" smtClean="0"/>
              <a:t>を用いる</a:t>
            </a:r>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r>
              <a:rPr lang="ja-JP" altLang="en-US" dirty="0" smtClean="0"/>
              <a:t>フィードバックによる方法は飽和器を含めて考えていないので正確な値が求まらない</a:t>
            </a:r>
            <a:endParaRPr kumimoji="1" lang="en-US" altLang="ja-JP" dirty="0" smtClean="0"/>
          </a:p>
          <a:p>
            <a:endParaRPr kumimoji="1" lang="ja-JP" altLang="en-US"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3" y="2055178"/>
            <a:ext cx="7010400" cy="3734541"/>
          </a:xfrm>
          <a:prstGeom prst="rect">
            <a:avLst/>
          </a:prstGeom>
        </p:spPr>
      </p:pic>
    </p:spTree>
    <p:extLst>
      <p:ext uri="{BB962C8B-B14F-4D97-AF65-F5344CB8AC3E}">
        <p14:creationId xmlns:p14="http://schemas.microsoft.com/office/powerpoint/2010/main" val="12803975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FC2C6610-6C17-46E9-8A65-BD42AE460D96}"/>
              </a:ext>
            </a:extLst>
          </p:cNvPr>
          <p:cNvSpPr txBox="1">
            <a:spLocks/>
          </p:cNvSpPr>
          <p:nvPr/>
        </p:nvSpPr>
        <p:spPr>
          <a:xfrm>
            <a:off x="628650" y="276621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dirty="0" smtClean="0">
                <a:latin typeface="ＭＳ Ｐゴシック" panose="020B0600070205080204" pitchFamily="50" charset="-128"/>
                <a:ea typeface="ＭＳ Ｐゴシック" panose="020B0600070205080204" pitchFamily="50" charset="-128"/>
              </a:rPr>
              <a:t>パラメータの検証</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8660954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パラメータの検証（振り子の自由振動シミュレーション）</a:t>
            </a:r>
            <a:endParaRPr kumimoji="1" lang="ja-JP" altLang="en-US" dirty="0"/>
          </a:p>
        </p:txBody>
      </p:sp>
      <p:pic>
        <p:nvPicPr>
          <p:cNvPr id="2" name="コンテンツ プレースホルダー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5805" y="1837292"/>
            <a:ext cx="8620170" cy="4588676"/>
          </a:xfrm>
        </p:spPr>
      </p:pic>
    </p:spTree>
    <p:extLst>
      <p:ext uri="{BB962C8B-B14F-4D97-AF65-F5344CB8AC3E}">
        <p14:creationId xmlns:p14="http://schemas.microsoft.com/office/powerpoint/2010/main" val="20512989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ja-JP" altLang="en-US" dirty="0" smtClean="0"/>
              <a:t>パラメータの検証（台車のステップ応答シミュレーション）</a:t>
            </a:r>
            <a:endParaRPr kumimoji="1" lang="ja-JP" altLang="en-US" dirty="0"/>
          </a:p>
        </p:txBody>
      </p:sp>
      <p:pic>
        <p:nvPicPr>
          <p:cNvPr id="2" name="コンテンツ プレースホルダー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8630" y="2488032"/>
            <a:ext cx="8206740" cy="4369968"/>
          </a:xfrm>
        </p:spPr>
      </p:pic>
      <p:sp>
        <p:nvSpPr>
          <p:cNvPr id="4" name="テキスト ボックス 3"/>
          <p:cNvSpPr txBox="1"/>
          <p:nvPr/>
        </p:nvSpPr>
        <p:spPr>
          <a:xfrm>
            <a:off x="614681" y="1645187"/>
            <a:ext cx="5930053" cy="523220"/>
          </a:xfrm>
          <a:prstGeom prst="rect">
            <a:avLst/>
          </a:prstGeom>
          <a:noFill/>
        </p:spPr>
        <p:txBody>
          <a:bodyPr wrap="square" rtlCol="0">
            <a:spAutoFit/>
          </a:bodyPr>
          <a:lstStyle/>
          <a:p>
            <a:r>
              <a:rPr kumimoji="1" lang="ja-JP" altLang="en-US" sz="2800" dirty="0" smtClean="0">
                <a:latin typeface="ＭＳ Ｐゴシック" panose="020B0600070205080204" pitchFamily="50" charset="-128"/>
                <a:ea typeface="ＭＳ Ｐゴシック" panose="020B0600070205080204" pitchFamily="50" charset="-128"/>
              </a:rPr>
              <a:t>このときの入力電圧は</a:t>
            </a:r>
            <a:r>
              <a:rPr kumimoji="1" lang="en-US" altLang="ja-JP" sz="2800" dirty="0" smtClean="0">
                <a:latin typeface="ＭＳ Ｐゴシック" panose="020B0600070205080204" pitchFamily="50" charset="-128"/>
                <a:ea typeface="ＭＳ Ｐゴシック" panose="020B0600070205080204" pitchFamily="50" charset="-128"/>
              </a:rPr>
              <a:t>8V</a:t>
            </a:r>
            <a:endParaRPr kumimoji="1" lang="ja-JP" altLang="en-US" sz="28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7036197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FC2C6610-6C17-46E9-8A65-BD42AE460D96}"/>
              </a:ext>
            </a:extLst>
          </p:cNvPr>
          <p:cNvSpPr txBox="1">
            <a:spLocks/>
          </p:cNvSpPr>
          <p:nvPr/>
        </p:nvSpPr>
        <p:spPr>
          <a:xfrm>
            <a:off x="628650" y="276621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dirty="0" smtClean="0">
                <a:latin typeface="ＭＳ Ｐゴシック" panose="020B0600070205080204" pitchFamily="50" charset="-128"/>
                <a:ea typeface="ＭＳ Ｐゴシック" panose="020B0600070205080204" pitchFamily="50" charset="-128"/>
              </a:rPr>
              <a:t>シミュレーション</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8385574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目標値変更シミュレーション（重み行列比較）</a:t>
            </a:r>
            <a:endParaRPr kumimoji="1" lang="ja-JP" altLang="en-US" dirty="0"/>
          </a:p>
        </p:txBody>
      </p:sp>
      <p:pic>
        <p:nvPicPr>
          <p:cNvPr id="2" name="コンテンツ プレースホルダー 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929629"/>
            <a:ext cx="4572000" cy="2928371"/>
          </a:xfr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999" y="3929629"/>
            <a:ext cx="4545457" cy="2928371"/>
          </a:xfrm>
          <a:prstGeom prst="rect">
            <a:avLst/>
          </a:prstGeom>
        </p:spPr>
      </p:pic>
      <mc:AlternateContent xmlns:mc="http://schemas.openxmlformats.org/markup-compatibility/2006" xmlns:a14="http://schemas.microsoft.com/office/drawing/2010/main">
        <mc:Choice Requires="a14">
          <p:graphicFrame>
            <p:nvGraphicFramePr>
              <p:cNvPr id="5" name="表 4"/>
              <p:cNvGraphicFramePr>
                <a:graphicFrameLocks noGrp="1"/>
              </p:cNvGraphicFramePr>
              <p:nvPr>
                <p:extLst>
                  <p:ext uri="{D42A27DB-BD31-4B8C-83A1-F6EECF244321}">
                    <p14:modId xmlns:p14="http://schemas.microsoft.com/office/powerpoint/2010/main" val="2367247359"/>
                  </p:ext>
                </p:extLst>
              </p:nvPr>
            </p:nvGraphicFramePr>
            <p:xfrm>
              <a:off x="0" y="1405433"/>
              <a:ext cx="9117456" cy="24443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724014147"/>
                        </a:ext>
                      </a:extLst>
                    </a:gridCol>
                    <a:gridCol w="2279364">
                      <a:extLst>
                        <a:ext uri="{9D8B030D-6E8A-4147-A177-3AD203B41FA5}">
                          <a16:colId xmlns:a16="http://schemas.microsoft.com/office/drawing/2014/main" val="4126514919"/>
                        </a:ext>
                      </a:extLst>
                    </a:gridCol>
                    <a:gridCol w="2279364">
                      <a:extLst>
                        <a:ext uri="{9D8B030D-6E8A-4147-A177-3AD203B41FA5}">
                          <a16:colId xmlns:a16="http://schemas.microsoft.com/office/drawing/2014/main" val="744423639"/>
                        </a:ext>
                      </a:extLst>
                    </a:gridCol>
                    <a:gridCol w="2279364">
                      <a:extLst>
                        <a:ext uri="{9D8B030D-6E8A-4147-A177-3AD203B41FA5}">
                          <a16:colId xmlns:a16="http://schemas.microsoft.com/office/drawing/2014/main" val="3907639578"/>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723468640"/>
                      </a:ext>
                    </a:extLst>
                  </a:tr>
                  <a:tr h="582083">
                    <a:tc>
                      <a:txBody>
                        <a:bodyPr/>
                        <a:lstStyle/>
                        <a:p>
                          <a:pPr algn="ctr"/>
                          <a:r>
                            <a:rPr kumimoji="1" lang="en-US" altLang="ja-JP" sz="3200" dirty="0" smtClean="0">
                              <a:solidFill>
                                <a:srgbClr val="A324D9"/>
                              </a:solidFill>
                            </a:rPr>
                            <a:t>Q1</a:t>
                          </a:r>
                          <a:endParaRPr kumimoji="1" lang="ja-JP" altLang="en-US" sz="3200" dirty="0">
                            <a:solidFill>
                              <a:srgbClr val="A324D9"/>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i="1" dirty="0" smtClean="0">
                                    <a:solidFill>
                                      <a:srgbClr val="A324D9"/>
                                    </a:solidFill>
                                    <a:latin typeface="Cambria Math" panose="02040503050406030204" pitchFamily="18" charset="0"/>
                                  </a:rPr>
                                  <m:t>𝑑𝑖𝑎𝑔</m:t>
                                </m:r>
                                <m:r>
                                  <a:rPr kumimoji="1" lang="en-US" altLang="ja-JP" i="1" dirty="0" smtClean="0">
                                    <a:solidFill>
                                      <a:srgbClr val="A324D9"/>
                                    </a:solidFill>
                                    <a:latin typeface="Cambria Math" panose="02040503050406030204" pitchFamily="18" charset="0"/>
                                  </a:rPr>
                                  <m:t>(1</m:t>
                                </m:r>
                                <m:r>
                                  <a:rPr kumimoji="1" lang="en-US" altLang="ja-JP" i="1" dirty="0" smtClean="0">
                                    <a:solidFill>
                                      <a:srgbClr val="A324D9"/>
                                    </a:solidFill>
                                    <a:latin typeface="Cambria Math" panose="02040503050406030204" pitchFamily="18" charset="0"/>
                                  </a:rPr>
                                  <m:t>𝐸</m:t>
                                </m:r>
                                <m:r>
                                  <a:rPr kumimoji="1" lang="en-US" altLang="ja-JP" i="1" dirty="0" smtClean="0">
                                    <a:solidFill>
                                      <a:srgbClr val="A324D9"/>
                                    </a:solidFill>
                                    <a:latin typeface="Cambria Math" panose="02040503050406030204" pitchFamily="18" charset="0"/>
                                  </a:rPr>
                                  <m:t>5,1</m:t>
                                </m:r>
                                <m:r>
                                  <a:rPr kumimoji="1" lang="en-US" altLang="ja-JP" i="1" dirty="0" smtClean="0">
                                    <a:solidFill>
                                      <a:srgbClr val="A324D9"/>
                                    </a:solidFill>
                                    <a:latin typeface="Cambria Math" panose="02040503050406030204" pitchFamily="18" charset="0"/>
                                  </a:rPr>
                                  <m:t>𝐸</m:t>
                                </m:r>
                                <m:r>
                                  <a:rPr kumimoji="1" lang="en-US" altLang="ja-JP" i="1" dirty="0" smtClean="0">
                                    <a:solidFill>
                                      <a:srgbClr val="A324D9"/>
                                    </a:solidFill>
                                    <a:latin typeface="Cambria Math" panose="02040503050406030204" pitchFamily="18" charset="0"/>
                                  </a:rPr>
                                  <m:t>5,1,1)</m:t>
                                </m:r>
                              </m:oMath>
                            </m:oMathPara>
                          </a14:m>
                          <a:endParaRPr kumimoji="1" lang="ja-JP" altLang="en-US" dirty="0">
                            <a:solidFill>
                              <a:srgbClr val="A324D9"/>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i="1" dirty="0" smtClean="0">
                                    <a:solidFill>
                                      <a:srgbClr val="A324D9"/>
                                    </a:solidFill>
                                    <a:latin typeface="Cambria Math" panose="02040503050406030204" pitchFamily="18" charset="0"/>
                                  </a:rPr>
                                  <m:t>((−60,0),(−60,0))’</m:t>
                                </m:r>
                              </m:oMath>
                            </m:oMathPara>
                          </a14:m>
                          <a:endParaRPr kumimoji="1" lang="ja-JP" altLang="en-US" dirty="0">
                            <a:solidFill>
                              <a:srgbClr val="A324D9"/>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i="1" dirty="0" smtClean="0">
                                    <a:solidFill>
                                      <a:srgbClr val="A324D9"/>
                                    </a:solidFill>
                                    <a:latin typeface="Cambria Math" panose="02040503050406030204" pitchFamily="18" charset="0"/>
                                  </a:rPr>
                                  <m:t>0.005</m:t>
                                </m:r>
                              </m:oMath>
                            </m:oMathPara>
                          </a14:m>
                          <a:endParaRPr kumimoji="1" lang="ja-JP" altLang="en-US" dirty="0">
                            <a:solidFill>
                              <a:srgbClr val="A324D9"/>
                            </a:solidFill>
                          </a:endParaRPr>
                        </a:p>
                      </a:txBody>
                      <a:tcPr>
                        <a:solidFill>
                          <a:schemeClr val="bg1"/>
                        </a:solidFill>
                      </a:tcPr>
                    </a:tc>
                    <a:extLst>
                      <a:ext uri="{0D108BD9-81ED-4DB2-BD59-A6C34878D82A}">
                        <a16:rowId xmlns:a16="http://schemas.microsoft.com/office/drawing/2014/main" val="1452896102"/>
                      </a:ext>
                    </a:extLst>
                  </a:tr>
                  <a:tr h="582083">
                    <a:tc>
                      <a:txBody>
                        <a:bodyPr/>
                        <a:lstStyle/>
                        <a:p>
                          <a:pPr algn="ctr"/>
                          <a:r>
                            <a:rPr kumimoji="1" lang="en-US" altLang="ja-JP" sz="3200" dirty="0" smtClean="0">
                              <a:solidFill>
                                <a:srgbClr val="14A67E"/>
                              </a:solidFill>
                            </a:rPr>
                            <a:t>Q2</a:t>
                          </a:r>
                          <a:endParaRPr kumimoji="1" lang="ja-JP" altLang="en-US" sz="3200" dirty="0">
                            <a:solidFill>
                              <a:srgbClr val="14A67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14A67E"/>
                                    </a:solidFill>
                                    <a:latin typeface="Cambria Math" panose="02040503050406030204" pitchFamily="18" charset="0"/>
                                  </a:rPr>
                                  <m:t>𝑑𝑖𝑎𝑔</m:t>
                                </m:r>
                                <m:r>
                                  <a:rPr kumimoji="1" lang="en-US" altLang="ja-JP" i="1" dirty="0" smtClean="0">
                                    <a:solidFill>
                                      <a:srgbClr val="14A67E"/>
                                    </a:solidFill>
                                    <a:latin typeface="Cambria Math" panose="02040503050406030204" pitchFamily="18" charset="0"/>
                                  </a:rPr>
                                  <m:t>(1</m:t>
                                </m:r>
                                <m:r>
                                  <a:rPr kumimoji="1" lang="en-US" altLang="ja-JP" i="1" dirty="0" smtClean="0">
                                    <a:solidFill>
                                      <a:srgbClr val="14A67E"/>
                                    </a:solidFill>
                                    <a:latin typeface="Cambria Math" panose="02040503050406030204" pitchFamily="18" charset="0"/>
                                  </a:rPr>
                                  <m:t>𝐸</m:t>
                                </m:r>
                                <m:r>
                                  <a:rPr kumimoji="1" lang="en-US" altLang="ja-JP" b="1" i="1" dirty="0" smtClean="0">
                                    <a:solidFill>
                                      <a:srgbClr val="14A67E"/>
                                    </a:solidFill>
                                    <a:latin typeface="Cambria Math" panose="02040503050406030204" pitchFamily="18" charset="0"/>
                                  </a:rPr>
                                  <m:t>𝟔</m:t>
                                </m:r>
                                <m:r>
                                  <a:rPr kumimoji="1" lang="en-US" altLang="ja-JP" i="1" dirty="0" smtClean="0">
                                    <a:solidFill>
                                      <a:srgbClr val="14A67E"/>
                                    </a:solidFill>
                                    <a:latin typeface="Cambria Math" panose="02040503050406030204" pitchFamily="18" charset="0"/>
                                  </a:rPr>
                                  <m:t>,1</m:t>
                                </m:r>
                                <m:r>
                                  <a:rPr kumimoji="1" lang="en-US" altLang="ja-JP" i="1" dirty="0" smtClean="0">
                                    <a:solidFill>
                                      <a:srgbClr val="14A67E"/>
                                    </a:solidFill>
                                    <a:latin typeface="Cambria Math" panose="02040503050406030204" pitchFamily="18" charset="0"/>
                                  </a:rPr>
                                  <m:t>𝐸</m:t>
                                </m:r>
                                <m:r>
                                  <a:rPr kumimoji="1" lang="en-US" altLang="ja-JP" i="1" dirty="0" smtClean="0">
                                    <a:solidFill>
                                      <a:srgbClr val="14A67E"/>
                                    </a:solidFill>
                                    <a:latin typeface="Cambria Math" panose="02040503050406030204" pitchFamily="18" charset="0"/>
                                  </a:rPr>
                                  <m:t>5,1,1)</m:t>
                                </m:r>
                              </m:oMath>
                            </m:oMathPara>
                          </a14:m>
                          <a:endParaRPr kumimoji="1" lang="ja-JP" altLang="en-US" dirty="0" smtClean="0">
                            <a:solidFill>
                              <a:srgbClr val="14A67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14A67E"/>
                                    </a:solidFill>
                                    <a:latin typeface="Cambria Math" panose="02040503050406030204" pitchFamily="18" charset="0"/>
                                  </a:rPr>
                                  <m:t>((−60,0),(−60,0))’</m:t>
                                </m:r>
                              </m:oMath>
                            </m:oMathPara>
                          </a14:m>
                          <a:endParaRPr kumimoji="1" lang="ja-JP" altLang="en-US" dirty="0" smtClean="0">
                            <a:solidFill>
                              <a:srgbClr val="14A67E"/>
                            </a:solidFill>
                          </a:endParaRPr>
                        </a:p>
                        <a:p>
                          <a:endParaRPr kumimoji="1" lang="ja-JP" altLang="en-US" dirty="0">
                            <a:solidFill>
                              <a:srgbClr val="14A67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14A67E"/>
                                    </a:solidFill>
                                    <a:latin typeface="Cambria Math" panose="02040503050406030204" pitchFamily="18" charset="0"/>
                                  </a:rPr>
                                  <m:t>0.005</m:t>
                                </m:r>
                              </m:oMath>
                            </m:oMathPara>
                          </a14:m>
                          <a:endParaRPr kumimoji="1" lang="ja-JP" altLang="en-US" dirty="0" smtClean="0">
                            <a:solidFill>
                              <a:srgbClr val="14A67E"/>
                            </a:solidFill>
                          </a:endParaRPr>
                        </a:p>
                        <a:p>
                          <a:endParaRPr kumimoji="1" lang="ja-JP" altLang="en-US" dirty="0">
                            <a:solidFill>
                              <a:srgbClr val="14A67E"/>
                            </a:solidFill>
                          </a:endParaRPr>
                        </a:p>
                      </a:txBody>
                      <a:tcPr>
                        <a:solidFill>
                          <a:schemeClr val="bg1"/>
                        </a:solidFill>
                      </a:tcPr>
                    </a:tc>
                    <a:extLst>
                      <a:ext uri="{0D108BD9-81ED-4DB2-BD59-A6C34878D82A}">
                        <a16:rowId xmlns:a16="http://schemas.microsoft.com/office/drawing/2014/main" val="3528174730"/>
                      </a:ext>
                    </a:extLst>
                  </a:tr>
                  <a:tr h="582083">
                    <a:tc>
                      <a:txBody>
                        <a:bodyPr/>
                        <a:lstStyle/>
                        <a:p>
                          <a:pPr algn="ctr"/>
                          <a:r>
                            <a:rPr kumimoji="1" lang="en-US" altLang="ja-JP" sz="3200" dirty="0" smtClean="0">
                              <a:solidFill>
                                <a:srgbClr val="79C3EE"/>
                              </a:solidFill>
                            </a:rPr>
                            <a:t>Q3</a:t>
                          </a:r>
                          <a:endParaRPr kumimoji="1" lang="ja-JP" altLang="en-US" sz="3200" dirty="0">
                            <a:solidFill>
                              <a:srgbClr val="79C3E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79C3EE"/>
                                    </a:solidFill>
                                    <a:latin typeface="Cambria Math" panose="02040503050406030204" pitchFamily="18" charset="0"/>
                                  </a:rPr>
                                  <m:t>𝑑𝑖𝑎𝑔</m:t>
                                </m:r>
                                <m:r>
                                  <a:rPr kumimoji="1" lang="en-US" altLang="ja-JP" i="1" dirty="0" smtClean="0">
                                    <a:solidFill>
                                      <a:srgbClr val="79C3EE"/>
                                    </a:solidFill>
                                    <a:latin typeface="Cambria Math" panose="02040503050406030204" pitchFamily="18" charset="0"/>
                                  </a:rPr>
                                  <m:t>(1</m:t>
                                </m:r>
                                <m:r>
                                  <a:rPr kumimoji="1" lang="en-US" altLang="ja-JP" i="1" dirty="0" smtClean="0">
                                    <a:solidFill>
                                      <a:srgbClr val="79C3EE"/>
                                    </a:solidFill>
                                    <a:latin typeface="Cambria Math" panose="02040503050406030204" pitchFamily="18" charset="0"/>
                                  </a:rPr>
                                  <m:t>𝐸</m:t>
                                </m:r>
                                <m:r>
                                  <a:rPr kumimoji="1" lang="en-US" altLang="ja-JP" i="1" dirty="0" smtClean="0">
                                    <a:solidFill>
                                      <a:srgbClr val="79C3EE"/>
                                    </a:solidFill>
                                    <a:latin typeface="Cambria Math" panose="02040503050406030204" pitchFamily="18" charset="0"/>
                                  </a:rPr>
                                  <m:t>5,1</m:t>
                                </m:r>
                                <m:r>
                                  <a:rPr kumimoji="1" lang="en-US" altLang="ja-JP" i="1" dirty="0" smtClean="0">
                                    <a:solidFill>
                                      <a:srgbClr val="79C3EE"/>
                                    </a:solidFill>
                                    <a:latin typeface="Cambria Math" panose="02040503050406030204" pitchFamily="18" charset="0"/>
                                  </a:rPr>
                                  <m:t>𝐸</m:t>
                                </m:r>
                                <m:r>
                                  <a:rPr kumimoji="1" lang="en-US" altLang="ja-JP" b="1" i="1" dirty="0" smtClean="0">
                                    <a:solidFill>
                                      <a:srgbClr val="79C3EE"/>
                                    </a:solidFill>
                                    <a:latin typeface="Cambria Math" panose="02040503050406030204" pitchFamily="18" charset="0"/>
                                  </a:rPr>
                                  <m:t>𝟔</m:t>
                                </m:r>
                                <m:r>
                                  <a:rPr kumimoji="1" lang="en-US" altLang="ja-JP" i="1" dirty="0" smtClean="0">
                                    <a:solidFill>
                                      <a:srgbClr val="79C3EE"/>
                                    </a:solidFill>
                                    <a:latin typeface="Cambria Math" panose="02040503050406030204" pitchFamily="18" charset="0"/>
                                  </a:rPr>
                                  <m:t>,1,1)</m:t>
                                </m:r>
                              </m:oMath>
                            </m:oMathPara>
                          </a14:m>
                          <a:endParaRPr kumimoji="1" lang="ja-JP" altLang="en-US" dirty="0" smtClean="0">
                            <a:solidFill>
                              <a:srgbClr val="79C3E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79C3EE"/>
                                    </a:solidFill>
                                    <a:latin typeface="Cambria Math" panose="02040503050406030204" pitchFamily="18" charset="0"/>
                                  </a:rPr>
                                  <m:t>((−60,0),(−60,0))’</m:t>
                                </m:r>
                              </m:oMath>
                            </m:oMathPara>
                          </a14:m>
                          <a:endParaRPr kumimoji="1" lang="ja-JP" altLang="en-US" dirty="0" smtClean="0">
                            <a:solidFill>
                              <a:srgbClr val="79C3EE"/>
                            </a:solidFill>
                          </a:endParaRPr>
                        </a:p>
                        <a:p>
                          <a:endParaRPr kumimoji="1" lang="ja-JP" altLang="en-US" dirty="0">
                            <a:solidFill>
                              <a:srgbClr val="79C3E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79C3EE"/>
                                    </a:solidFill>
                                    <a:latin typeface="Cambria Math" panose="02040503050406030204" pitchFamily="18" charset="0"/>
                                  </a:rPr>
                                  <m:t>0.005</m:t>
                                </m:r>
                              </m:oMath>
                            </m:oMathPara>
                          </a14:m>
                          <a:endParaRPr kumimoji="1" lang="ja-JP" altLang="en-US" dirty="0" smtClean="0">
                            <a:solidFill>
                              <a:srgbClr val="79C3EE"/>
                            </a:solidFill>
                          </a:endParaRPr>
                        </a:p>
                        <a:p>
                          <a:endParaRPr kumimoji="1" lang="ja-JP" altLang="en-US" dirty="0">
                            <a:solidFill>
                              <a:srgbClr val="79C3EE"/>
                            </a:solidFill>
                          </a:endParaRPr>
                        </a:p>
                      </a:txBody>
                      <a:tcPr>
                        <a:solidFill>
                          <a:schemeClr val="bg1"/>
                        </a:solidFill>
                      </a:tcPr>
                    </a:tc>
                    <a:extLst>
                      <a:ext uri="{0D108BD9-81ED-4DB2-BD59-A6C34878D82A}">
                        <a16:rowId xmlns:a16="http://schemas.microsoft.com/office/drawing/2014/main" val="1600409854"/>
                      </a:ext>
                    </a:extLst>
                  </a:tr>
                </a:tbl>
              </a:graphicData>
            </a:graphic>
          </p:graphicFrame>
        </mc:Choice>
        <mc:Fallback xmlns="">
          <p:graphicFrame>
            <p:nvGraphicFramePr>
              <p:cNvPr id="5" name="表 4"/>
              <p:cNvGraphicFramePr>
                <a:graphicFrameLocks noGrp="1"/>
              </p:cNvGraphicFramePr>
              <p:nvPr>
                <p:extLst>
                  <p:ext uri="{D42A27DB-BD31-4B8C-83A1-F6EECF244321}">
                    <p14:modId xmlns:p14="http://schemas.microsoft.com/office/powerpoint/2010/main" val="2367247359"/>
                  </p:ext>
                </p:extLst>
              </p:nvPr>
            </p:nvGraphicFramePr>
            <p:xfrm>
              <a:off x="0" y="1405433"/>
              <a:ext cx="9117456" cy="24443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724014147"/>
                        </a:ext>
                      </a:extLst>
                    </a:gridCol>
                    <a:gridCol w="2279364">
                      <a:extLst>
                        <a:ext uri="{9D8B030D-6E8A-4147-A177-3AD203B41FA5}">
                          <a16:colId xmlns:a16="http://schemas.microsoft.com/office/drawing/2014/main" val="4126514919"/>
                        </a:ext>
                      </a:extLst>
                    </a:gridCol>
                    <a:gridCol w="2279364">
                      <a:extLst>
                        <a:ext uri="{9D8B030D-6E8A-4147-A177-3AD203B41FA5}">
                          <a16:colId xmlns:a16="http://schemas.microsoft.com/office/drawing/2014/main" val="744423639"/>
                        </a:ext>
                      </a:extLst>
                    </a:gridCol>
                    <a:gridCol w="2279364">
                      <a:extLst>
                        <a:ext uri="{9D8B030D-6E8A-4147-A177-3AD203B41FA5}">
                          <a16:colId xmlns:a16="http://schemas.microsoft.com/office/drawing/2014/main" val="3907639578"/>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723468640"/>
                      </a:ext>
                    </a:extLst>
                  </a:tr>
                  <a:tr h="582083">
                    <a:tc>
                      <a:txBody>
                        <a:bodyPr/>
                        <a:lstStyle/>
                        <a:p>
                          <a:pPr algn="ctr"/>
                          <a:r>
                            <a:rPr kumimoji="1" lang="en-US" altLang="ja-JP" sz="3200" dirty="0" smtClean="0">
                              <a:solidFill>
                                <a:srgbClr val="A324D9"/>
                              </a:solidFill>
                            </a:rPr>
                            <a:t>Q1</a:t>
                          </a:r>
                          <a:endParaRPr kumimoji="1" lang="ja-JP" altLang="en-US" sz="3200" dirty="0">
                            <a:solidFill>
                              <a:srgbClr val="A324D9"/>
                            </a:solidFill>
                          </a:endParaRPr>
                        </a:p>
                      </a:txBody>
                      <a:tcPr>
                        <a:solidFill>
                          <a:schemeClr val="bg1"/>
                        </a:solidFill>
                      </a:tcPr>
                    </a:tc>
                    <a:tc>
                      <a:txBody>
                        <a:bodyPr/>
                        <a:lstStyle/>
                        <a:p>
                          <a:endParaRPr lang="ja-JP"/>
                        </a:p>
                      </a:txBody>
                      <a:tcPr>
                        <a:blipFill>
                          <a:blip r:embed="rId5"/>
                          <a:stretch>
                            <a:fillRect l="-100535" t="-106316" r="-200535" b="-246316"/>
                          </a:stretch>
                        </a:blipFill>
                      </a:tcPr>
                    </a:tc>
                    <a:tc>
                      <a:txBody>
                        <a:bodyPr/>
                        <a:lstStyle/>
                        <a:p>
                          <a:endParaRPr lang="ja-JP"/>
                        </a:p>
                      </a:txBody>
                      <a:tcPr>
                        <a:blipFill>
                          <a:blip r:embed="rId5"/>
                          <a:stretch>
                            <a:fillRect l="-200535" t="-106316" r="-100535" b="-246316"/>
                          </a:stretch>
                        </a:blipFill>
                      </a:tcPr>
                    </a:tc>
                    <a:tc>
                      <a:txBody>
                        <a:bodyPr/>
                        <a:lstStyle/>
                        <a:p>
                          <a:endParaRPr lang="ja-JP"/>
                        </a:p>
                      </a:txBody>
                      <a:tcPr>
                        <a:blipFill>
                          <a:blip r:embed="rId5"/>
                          <a:stretch>
                            <a:fillRect l="-300535" t="-106316" r="-535" b="-246316"/>
                          </a:stretch>
                        </a:blipFill>
                      </a:tcPr>
                    </a:tc>
                    <a:extLst>
                      <a:ext uri="{0D108BD9-81ED-4DB2-BD59-A6C34878D82A}">
                        <a16:rowId xmlns:a16="http://schemas.microsoft.com/office/drawing/2014/main" val="1452896102"/>
                      </a:ext>
                    </a:extLst>
                  </a:tr>
                  <a:tr h="640080">
                    <a:tc>
                      <a:txBody>
                        <a:bodyPr/>
                        <a:lstStyle/>
                        <a:p>
                          <a:pPr algn="ctr"/>
                          <a:r>
                            <a:rPr kumimoji="1" lang="en-US" altLang="ja-JP" sz="3200" dirty="0" smtClean="0">
                              <a:solidFill>
                                <a:srgbClr val="14A67E"/>
                              </a:solidFill>
                            </a:rPr>
                            <a:t>Q2</a:t>
                          </a:r>
                          <a:endParaRPr kumimoji="1" lang="ja-JP" altLang="en-US" sz="3200" dirty="0">
                            <a:solidFill>
                              <a:srgbClr val="14A67E"/>
                            </a:solidFill>
                          </a:endParaRPr>
                        </a:p>
                      </a:txBody>
                      <a:tcPr>
                        <a:solidFill>
                          <a:schemeClr val="bg1"/>
                        </a:solidFill>
                      </a:tcPr>
                    </a:tc>
                    <a:tc>
                      <a:txBody>
                        <a:bodyPr/>
                        <a:lstStyle/>
                        <a:p>
                          <a:endParaRPr lang="ja-JP"/>
                        </a:p>
                      </a:txBody>
                      <a:tcPr>
                        <a:blipFill>
                          <a:blip r:embed="rId5"/>
                          <a:stretch>
                            <a:fillRect l="-100535" t="-184906" r="-200535" b="-120755"/>
                          </a:stretch>
                        </a:blipFill>
                      </a:tcPr>
                    </a:tc>
                    <a:tc>
                      <a:txBody>
                        <a:bodyPr/>
                        <a:lstStyle/>
                        <a:p>
                          <a:endParaRPr lang="ja-JP"/>
                        </a:p>
                      </a:txBody>
                      <a:tcPr>
                        <a:blipFill>
                          <a:blip r:embed="rId5"/>
                          <a:stretch>
                            <a:fillRect l="-200535" t="-184906" r="-100535" b="-120755"/>
                          </a:stretch>
                        </a:blipFill>
                      </a:tcPr>
                    </a:tc>
                    <a:tc>
                      <a:txBody>
                        <a:bodyPr/>
                        <a:lstStyle/>
                        <a:p>
                          <a:endParaRPr lang="ja-JP"/>
                        </a:p>
                      </a:txBody>
                      <a:tcPr>
                        <a:blipFill>
                          <a:blip r:embed="rId5"/>
                          <a:stretch>
                            <a:fillRect l="-300535" t="-184906" r="-535" b="-120755"/>
                          </a:stretch>
                        </a:blipFill>
                      </a:tcPr>
                    </a:tc>
                    <a:extLst>
                      <a:ext uri="{0D108BD9-81ED-4DB2-BD59-A6C34878D82A}">
                        <a16:rowId xmlns:a16="http://schemas.microsoft.com/office/drawing/2014/main" val="3528174730"/>
                      </a:ext>
                    </a:extLst>
                  </a:tr>
                  <a:tr h="640080">
                    <a:tc>
                      <a:txBody>
                        <a:bodyPr/>
                        <a:lstStyle/>
                        <a:p>
                          <a:pPr algn="ctr"/>
                          <a:r>
                            <a:rPr kumimoji="1" lang="en-US" altLang="ja-JP" sz="3200" dirty="0" smtClean="0">
                              <a:solidFill>
                                <a:srgbClr val="79C3EE"/>
                              </a:solidFill>
                            </a:rPr>
                            <a:t>Q3</a:t>
                          </a:r>
                          <a:endParaRPr kumimoji="1" lang="ja-JP" altLang="en-US" sz="3200" dirty="0">
                            <a:solidFill>
                              <a:srgbClr val="79C3EE"/>
                            </a:solidFill>
                          </a:endParaRPr>
                        </a:p>
                      </a:txBody>
                      <a:tcPr>
                        <a:solidFill>
                          <a:schemeClr val="bg1"/>
                        </a:solidFill>
                      </a:tcPr>
                    </a:tc>
                    <a:tc>
                      <a:txBody>
                        <a:bodyPr/>
                        <a:lstStyle/>
                        <a:p>
                          <a:endParaRPr lang="ja-JP"/>
                        </a:p>
                      </a:txBody>
                      <a:tcPr>
                        <a:blipFill>
                          <a:blip r:embed="rId5"/>
                          <a:stretch>
                            <a:fillRect l="-100535" t="-287619" r="-200535" b="-21905"/>
                          </a:stretch>
                        </a:blipFill>
                      </a:tcPr>
                    </a:tc>
                    <a:tc>
                      <a:txBody>
                        <a:bodyPr/>
                        <a:lstStyle/>
                        <a:p>
                          <a:endParaRPr lang="ja-JP"/>
                        </a:p>
                      </a:txBody>
                      <a:tcPr>
                        <a:blipFill>
                          <a:blip r:embed="rId5"/>
                          <a:stretch>
                            <a:fillRect l="-200535" t="-287619" r="-100535" b="-21905"/>
                          </a:stretch>
                        </a:blipFill>
                      </a:tcPr>
                    </a:tc>
                    <a:tc>
                      <a:txBody>
                        <a:bodyPr/>
                        <a:lstStyle/>
                        <a:p>
                          <a:endParaRPr lang="ja-JP"/>
                        </a:p>
                      </a:txBody>
                      <a:tcPr>
                        <a:blipFill>
                          <a:blip r:embed="rId5"/>
                          <a:stretch>
                            <a:fillRect l="-300535" t="-287619" r="-535" b="-21905"/>
                          </a:stretch>
                        </a:blipFill>
                      </a:tcPr>
                    </a:tc>
                    <a:extLst>
                      <a:ext uri="{0D108BD9-81ED-4DB2-BD59-A6C34878D82A}">
                        <a16:rowId xmlns:a16="http://schemas.microsoft.com/office/drawing/2014/main" val="1600409854"/>
                      </a:ext>
                    </a:extLst>
                  </a:tr>
                </a:tbl>
              </a:graphicData>
            </a:graphic>
          </p:graphicFrame>
        </mc:Fallback>
      </mc:AlternateContent>
    </p:spTree>
    <p:extLst>
      <p:ext uri="{BB962C8B-B14F-4D97-AF65-F5344CB8AC3E}">
        <p14:creationId xmlns:p14="http://schemas.microsoft.com/office/powerpoint/2010/main" val="7315467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目標値変更シミュレーション（オブザーバ極比較）</a:t>
            </a:r>
            <a:endParaRPr kumimoji="1" lang="ja-JP" altLang="en-US" dirty="0"/>
          </a:p>
        </p:txBody>
      </p:sp>
      <p:pic>
        <p:nvPicPr>
          <p:cNvPr id="6" name="コンテンツ プレースホルダー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7266"/>
            <a:ext cx="4603788" cy="3188638"/>
          </a:xfrm>
        </p:spPr>
      </p:pic>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3724712"/>
            <a:ext cx="4572000" cy="3133288"/>
          </a:xfrm>
          <a:prstGeom prst="rect">
            <a:avLst/>
          </a:prstGeom>
        </p:spPr>
      </p:pic>
      <mc:AlternateContent xmlns:mc="http://schemas.openxmlformats.org/markup-compatibility/2006" xmlns:a14="http://schemas.microsoft.com/office/drawing/2010/main">
        <mc:Choice Requires="a14">
          <p:graphicFrame>
            <p:nvGraphicFramePr>
              <p:cNvPr id="2" name="表 1"/>
              <p:cNvGraphicFramePr>
                <a:graphicFrameLocks noGrp="1"/>
              </p:cNvGraphicFramePr>
              <p:nvPr>
                <p:extLst>
                  <p:ext uri="{D42A27DB-BD31-4B8C-83A1-F6EECF244321}">
                    <p14:modId xmlns:p14="http://schemas.microsoft.com/office/powerpoint/2010/main" val="1765734774"/>
                  </p:ext>
                </p:extLst>
              </p:nvPr>
            </p:nvGraphicFramePr>
            <p:xfrm>
              <a:off x="0" y="1325563"/>
              <a:ext cx="9117456" cy="180424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281945306"/>
                        </a:ext>
                      </a:extLst>
                    </a:gridCol>
                    <a:gridCol w="2279364">
                      <a:extLst>
                        <a:ext uri="{9D8B030D-6E8A-4147-A177-3AD203B41FA5}">
                          <a16:colId xmlns:a16="http://schemas.microsoft.com/office/drawing/2014/main" val="3465992794"/>
                        </a:ext>
                      </a:extLst>
                    </a:gridCol>
                    <a:gridCol w="2279364">
                      <a:extLst>
                        <a:ext uri="{9D8B030D-6E8A-4147-A177-3AD203B41FA5}">
                          <a16:colId xmlns:a16="http://schemas.microsoft.com/office/drawing/2014/main" val="3380375815"/>
                        </a:ext>
                      </a:extLst>
                    </a:gridCol>
                    <a:gridCol w="2279364">
                      <a:extLst>
                        <a:ext uri="{9D8B030D-6E8A-4147-A177-3AD203B41FA5}">
                          <a16:colId xmlns:a16="http://schemas.microsoft.com/office/drawing/2014/main" val="123891279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869598124"/>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i="1" dirty="0" smtClean="0">
                                    <a:solidFill>
                                      <a:srgbClr val="FF0000"/>
                                    </a:solidFill>
                                    <a:latin typeface="Cambria Math" panose="02040503050406030204" pitchFamily="18" charset="0"/>
                                  </a:rPr>
                                  <m:t>𝑑𝑖𝑎𝑔</m:t>
                                </m:r>
                                <m:r>
                                  <a:rPr kumimoji="1" lang="en-US" altLang="ja-JP" i="1" dirty="0" smtClean="0">
                                    <a:solidFill>
                                      <a:srgbClr val="FF0000"/>
                                    </a:solidFill>
                                    <a:latin typeface="Cambria Math" panose="02040503050406030204" pitchFamily="18" charset="0"/>
                                  </a:rPr>
                                  <m:t>(1</m:t>
                                </m:r>
                                <m:r>
                                  <a:rPr kumimoji="1" lang="en-US" altLang="ja-JP" i="1" dirty="0" smtClean="0">
                                    <a:solidFill>
                                      <a:srgbClr val="FF0000"/>
                                    </a:solidFill>
                                    <a:latin typeface="Cambria Math" panose="02040503050406030204" pitchFamily="18" charset="0"/>
                                  </a:rPr>
                                  <m:t>𝐸</m:t>
                                </m:r>
                                <m:r>
                                  <a:rPr kumimoji="1" lang="en-US" altLang="ja-JP" i="1" dirty="0" smtClean="0">
                                    <a:solidFill>
                                      <a:srgbClr val="FF0000"/>
                                    </a:solidFill>
                                    <a:latin typeface="Cambria Math" panose="02040503050406030204" pitchFamily="18" charset="0"/>
                                  </a:rPr>
                                  <m:t>5,1</m:t>
                                </m:r>
                                <m:r>
                                  <a:rPr kumimoji="1" lang="en-US" altLang="ja-JP" i="1" dirty="0" smtClean="0">
                                    <a:solidFill>
                                      <a:srgbClr val="FF0000"/>
                                    </a:solidFill>
                                    <a:latin typeface="Cambria Math" panose="02040503050406030204" pitchFamily="18" charset="0"/>
                                  </a:rPr>
                                  <m:t>𝐸</m:t>
                                </m:r>
                                <m:r>
                                  <a:rPr kumimoji="1" lang="en-US" altLang="ja-JP" i="1" dirty="0" smtClean="0">
                                    <a:solidFill>
                                      <a:srgbClr val="FF0000"/>
                                    </a:solidFill>
                                    <a:latin typeface="Cambria Math" panose="02040503050406030204" pitchFamily="18" charset="0"/>
                                  </a:rPr>
                                  <m:t>5,1,1)</m:t>
                                </m:r>
                              </m:oMath>
                            </m:oMathPara>
                          </a14:m>
                          <a:endParaRPr kumimoji="1" lang="ja-JP" altLang="en-US"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i="1" dirty="0" smtClean="0">
                                    <a:solidFill>
                                      <a:srgbClr val="FF0000"/>
                                    </a:solidFill>
                                    <a:latin typeface="Cambria Math" panose="02040503050406030204" pitchFamily="18" charset="0"/>
                                  </a:rPr>
                                  <m:t>((−</m:t>
                                </m:r>
                                <m:r>
                                  <a:rPr kumimoji="1" lang="en-US" altLang="ja-JP" b="1" i="1" dirty="0" smtClean="0">
                                    <a:solidFill>
                                      <a:srgbClr val="FF0000"/>
                                    </a:solidFill>
                                    <a:latin typeface="Cambria Math" panose="02040503050406030204" pitchFamily="18" charset="0"/>
                                  </a:rPr>
                                  <m:t>𝟔𝟎</m:t>
                                </m:r>
                                <m:r>
                                  <a:rPr kumimoji="1" lang="en-US" altLang="ja-JP" i="1" dirty="0" smtClean="0">
                                    <a:solidFill>
                                      <a:srgbClr val="FF0000"/>
                                    </a:solidFill>
                                    <a:latin typeface="Cambria Math" panose="02040503050406030204" pitchFamily="18" charset="0"/>
                                  </a:rPr>
                                  <m:t>,0),(−</m:t>
                                </m:r>
                                <m:r>
                                  <a:rPr kumimoji="1" lang="en-US" altLang="ja-JP" b="1" i="1" dirty="0" smtClean="0">
                                    <a:solidFill>
                                      <a:srgbClr val="FF0000"/>
                                    </a:solidFill>
                                    <a:latin typeface="Cambria Math" panose="02040503050406030204" pitchFamily="18" charset="0"/>
                                  </a:rPr>
                                  <m:t>𝟔𝟎</m:t>
                                </m:r>
                                <m:r>
                                  <a:rPr kumimoji="1" lang="en-US" altLang="ja-JP" i="1" dirty="0" smtClean="0">
                                    <a:solidFill>
                                      <a:srgbClr val="FF0000"/>
                                    </a:solidFill>
                                    <a:latin typeface="Cambria Math" panose="02040503050406030204" pitchFamily="18" charset="0"/>
                                  </a:rPr>
                                  <m:t>,0))’</m:t>
                                </m:r>
                              </m:oMath>
                            </m:oMathPara>
                          </a14:m>
                          <a:endParaRPr kumimoji="1" lang="ja-JP" altLang="en-US"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i="1" dirty="0" smtClean="0">
                                    <a:solidFill>
                                      <a:srgbClr val="FF0000"/>
                                    </a:solidFill>
                                    <a:latin typeface="Cambria Math" panose="02040503050406030204" pitchFamily="18" charset="0"/>
                                  </a:rPr>
                                  <m:t>0.005</m:t>
                                </m:r>
                              </m:oMath>
                            </m:oMathPara>
                          </a14:m>
                          <a:endParaRPr kumimoji="1" lang="ja-JP" altLang="en-US" dirty="0">
                            <a:solidFill>
                              <a:srgbClr val="FF0000"/>
                            </a:solidFill>
                          </a:endParaRPr>
                        </a:p>
                      </a:txBody>
                      <a:tcPr>
                        <a:solidFill>
                          <a:schemeClr val="bg1"/>
                        </a:solidFill>
                      </a:tcPr>
                    </a:tc>
                    <a:extLst>
                      <a:ext uri="{0D108BD9-81ED-4DB2-BD59-A6C34878D82A}">
                        <a16:rowId xmlns:a16="http://schemas.microsoft.com/office/drawing/2014/main" val="2140924436"/>
                      </a:ext>
                    </a:extLst>
                  </a:tr>
                  <a:tr h="582083">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00D600"/>
                                    </a:solidFill>
                                    <a:latin typeface="Cambria Math" panose="02040503050406030204" pitchFamily="18" charset="0"/>
                                  </a:rPr>
                                  <m:t>𝑑𝑖𝑎𝑔</m:t>
                                </m:r>
                                <m:r>
                                  <a:rPr kumimoji="1" lang="en-US" altLang="ja-JP" i="1" dirty="0" smtClean="0">
                                    <a:solidFill>
                                      <a:srgbClr val="00D600"/>
                                    </a:solidFill>
                                    <a:latin typeface="Cambria Math" panose="02040503050406030204" pitchFamily="18" charset="0"/>
                                  </a:rPr>
                                  <m:t>(1</m:t>
                                </m:r>
                                <m:r>
                                  <a:rPr kumimoji="1" lang="en-US" altLang="ja-JP" i="1" dirty="0" smtClean="0">
                                    <a:solidFill>
                                      <a:srgbClr val="00D600"/>
                                    </a:solidFill>
                                    <a:latin typeface="Cambria Math" panose="02040503050406030204" pitchFamily="18" charset="0"/>
                                  </a:rPr>
                                  <m:t>𝐸</m:t>
                                </m:r>
                                <m:r>
                                  <a:rPr kumimoji="1" lang="en-US" altLang="ja-JP" b="0" i="1" dirty="0" smtClean="0">
                                    <a:solidFill>
                                      <a:srgbClr val="00D600"/>
                                    </a:solidFill>
                                    <a:latin typeface="Cambria Math" panose="02040503050406030204" pitchFamily="18" charset="0"/>
                                  </a:rPr>
                                  <m:t>5</m:t>
                                </m:r>
                                <m:r>
                                  <a:rPr kumimoji="1" lang="en-US" altLang="ja-JP" i="1" dirty="0" smtClean="0">
                                    <a:solidFill>
                                      <a:srgbClr val="00D600"/>
                                    </a:solidFill>
                                    <a:latin typeface="Cambria Math" panose="02040503050406030204" pitchFamily="18" charset="0"/>
                                  </a:rPr>
                                  <m:t>,1</m:t>
                                </m:r>
                                <m:r>
                                  <a:rPr kumimoji="1" lang="en-US" altLang="ja-JP" i="1" dirty="0" smtClean="0">
                                    <a:solidFill>
                                      <a:srgbClr val="00D600"/>
                                    </a:solidFill>
                                    <a:latin typeface="Cambria Math" panose="02040503050406030204" pitchFamily="18" charset="0"/>
                                  </a:rPr>
                                  <m:t>𝐸</m:t>
                                </m:r>
                                <m:r>
                                  <a:rPr kumimoji="1" lang="en-US" altLang="ja-JP" i="1" dirty="0" smtClean="0">
                                    <a:solidFill>
                                      <a:srgbClr val="00D600"/>
                                    </a:solidFill>
                                    <a:latin typeface="Cambria Math" panose="02040503050406030204" pitchFamily="18" charset="0"/>
                                  </a:rPr>
                                  <m:t>5,1,1)</m:t>
                                </m:r>
                              </m:oMath>
                            </m:oMathPara>
                          </a14:m>
                          <a:endParaRPr kumimoji="1" lang="ja-JP" altLang="en-US"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00D600"/>
                                    </a:solidFill>
                                    <a:latin typeface="Cambria Math" panose="02040503050406030204" pitchFamily="18" charset="0"/>
                                  </a:rPr>
                                  <m:t>((−</m:t>
                                </m:r>
                                <m:r>
                                  <a:rPr kumimoji="1" lang="en-US" altLang="ja-JP" b="1" i="1" dirty="0" smtClean="0">
                                    <a:solidFill>
                                      <a:srgbClr val="00D600"/>
                                    </a:solidFill>
                                    <a:latin typeface="Cambria Math" panose="02040503050406030204" pitchFamily="18" charset="0"/>
                                  </a:rPr>
                                  <m:t>𝟑𝟎</m:t>
                                </m:r>
                                <m:r>
                                  <a:rPr kumimoji="1" lang="en-US" altLang="ja-JP" i="1" dirty="0" smtClean="0">
                                    <a:solidFill>
                                      <a:srgbClr val="00D600"/>
                                    </a:solidFill>
                                    <a:latin typeface="Cambria Math" panose="02040503050406030204" pitchFamily="18" charset="0"/>
                                  </a:rPr>
                                  <m:t>,0),(−</m:t>
                                </m:r>
                                <m:r>
                                  <a:rPr kumimoji="1" lang="en-US" altLang="ja-JP" b="1" i="1" dirty="0" smtClean="0">
                                    <a:solidFill>
                                      <a:srgbClr val="00D600"/>
                                    </a:solidFill>
                                    <a:latin typeface="Cambria Math" panose="02040503050406030204" pitchFamily="18" charset="0"/>
                                  </a:rPr>
                                  <m:t>𝟑𝟎</m:t>
                                </m:r>
                                <m:r>
                                  <a:rPr kumimoji="1" lang="en-US" altLang="ja-JP" i="1" dirty="0" smtClean="0">
                                    <a:solidFill>
                                      <a:srgbClr val="00D600"/>
                                    </a:solidFill>
                                    <a:latin typeface="Cambria Math" panose="02040503050406030204" pitchFamily="18" charset="0"/>
                                  </a:rPr>
                                  <m:t>,0))’</m:t>
                                </m:r>
                              </m:oMath>
                            </m:oMathPara>
                          </a14:m>
                          <a:endParaRPr kumimoji="1" lang="ja-JP" altLang="en-US" dirty="0" smtClean="0">
                            <a:solidFill>
                              <a:srgbClr val="00D600"/>
                            </a:solidFill>
                          </a:endParaRPr>
                        </a:p>
                        <a:p>
                          <a:endParaRPr kumimoji="1" lang="ja-JP" altLang="en-US"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00D600"/>
                                    </a:solidFill>
                                    <a:latin typeface="Cambria Math" panose="02040503050406030204" pitchFamily="18" charset="0"/>
                                  </a:rPr>
                                  <m:t>0.005</m:t>
                                </m:r>
                              </m:oMath>
                            </m:oMathPara>
                          </a14:m>
                          <a:endParaRPr kumimoji="1" lang="ja-JP" altLang="en-US" dirty="0" smtClean="0">
                            <a:solidFill>
                              <a:srgbClr val="00D600"/>
                            </a:solidFill>
                          </a:endParaRPr>
                        </a:p>
                        <a:p>
                          <a:endParaRPr kumimoji="1" lang="ja-JP" altLang="en-US" dirty="0">
                            <a:solidFill>
                              <a:srgbClr val="00D600"/>
                            </a:solidFill>
                          </a:endParaRPr>
                        </a:p>
                      </a:txBody>
                      <a:tcPr>
                        <a:solidFill>
                          <a:schemeClr val="bg1"/>
                        </a:solidFill>
                      </a:tcPr>
                    </a:tc>
                    <a:extLst>
                      <a:ext uri="{0D108BD9-81ED-4DB2-BD59-A6C34878D82A}">
                        <a16:rowId xmlns:a16="http://schemas.microsoft.com/office/drawing/2014/main" val="4252475949"/>
                      </a:ext>
                    </a:extLst>
                  </a:tr>
                </a:tbl>
              </a:graphicData>
            </a:graphic>
          </p:graphicFrame>
        </mc:Choice>
        <mc:Fallback xmlns="">
          <p:graphicFrame>
            <p:nvGraphicFramePr>
              <p:cNvPr id="2" name="表 1"/>
              <p:cNvGraphicFramePr>
                <a:graphicFrameLocks noGrp="1"/>
              </p:cNvGraphicFramePr>
              <p:nvPr>
                <p:extLst>
                  <p:ext uri="{D42A27DB-BD31-4B8C-83A1-F6EECF244321}">
                    <p14:modId xmlns:p14="http://schemas.microsoft.com/office/powerpoint/2010/main" val="1765734774"/>
                  </p:ext>
                </p:extLst>
              </p:nvPr>
            </p:nvGraphicFramePr>
            <p:xfrm>
              <a:off x="0" y="1325563"/>
              <a:ext cx="9117456" cy="180424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281945306"/>
                        </a:ext>
                      </a:extLst>
                    </a:gridCol>
                    <a:gridCol w="2279364">
                      <a:extLst>
                        <a:ext uri="{9D8B030D-6E8A-4147-A177-3AD203B41FA5}">
                          <a16:colId xmlns:a16="http://schemas.microsoft.com/office/drawing/2014/main" val="3465992794"/>
                        </a:ext>
                      </a:extLst>
                    </a:gridCol>
                    <a:gridCol w="2279364">
                      <a:extLst>
                        <a:ext uri="{9D8B030D-6E8A-4147-A177-3AD203B41FA5}">
                          <a16:colId xmlns:a16="http://schemas.microsoft.com/office/drawing/2014/main" val="3380375815"/>
                        </a:ext>
                      </a:extLst>
                    </a:gridCol>
                    <a:gridCol w="2279364">
                      <a:extLst>
                        <a:ext uri="{9D8B030D-6E8A-4147-A177-3AD203B41FA5}">
                          <a16:colId xmlns:a16="http://schemas.microsoft.com/office/drawing/2014/main" val="123891279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869598124"/>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4"/>
                          <a:stretch>
                            <a:fillRect l="-100535" t="-105208" r="-200535" b="-132292"/>
                          </a:stretch>
                        </a:blipFill>
                      </a:tcPr>
                    </a:tc>
                    <a:tc>
                      <a:txBody>
                        <a:bodyPr/>
                        <a:lstStyle/>
                        <a:p>
                          <a:endParaRPr lang="ja-JP"/>
                        </a:p>
                      </a:txBody>
                      <a:tcPr>
                        <a:blipFill>
                          <a:blip r:embed="rId4"/>
                          <a:stretch>
                            <a:fillRect l="-200535" t="-105208" r="-100535" b="-132292"/>
                          </a:stretch>
                        </a:blipFill>
                      </a:tcPr>
                    </a:tc>
                    <a:tc>
                      <a:txBody>
                        <a:bodyPr/>
                        <a:lstStyle/>
                        <a:p>
                          <a:endParaRPr lang="ja-JP"/>
                        </a:p>
                      </a:txBody>
                      <a:tcPr>
                        <a:blipFill>
                          <a:blip r:embed="rId4"/>
                          <a:stretch>
                            <a:fillRect l="-300535" t="-105208" r="-535" b="-132292"/>
                          </a:stretch>
                        </a:blipFill>
                      </a:tcPr>
                    </a:tc>
                    <a:extLst>
                      <a:ext uri="{0D108BD9-81ED-4DB2-BD59-A6C34878D82A}">
                        <a16:rowId xmlns:a16="http://schemas.microsoft.com/office/drawing/2014/main" val="2140924436"/>
                      </a:ext>
                    </a:extLst>
                  </a:tr>
                  <a:tr h="640080">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4"/>
                          <a:stretch>
                            <a:fillRect l="-100535" t="-187619" r="-200535" b="-20952"/>
                          </a:stretch>
                        </a:blipFill>
                      </a:tcPr>
                    </a:tc>
                    <a:tc>
                      <a:txBody>
                        <a:bodyPr/>
                        <a:lstStyle/>
                        <a:p>
                          <a:endParaRPr lang="ja-JP"/>
                        </a:p>
                      </a:txBody>
                      <a:tcPr>
                        <a:blipFill>
                          <a:blip r:embed="rId4"/>
                          <a:stretch>
                            <a:fillRect l="-200535" t="-187619" r="-100535" b="-20952"/>
                          </a:stretch>
                        </a:blipFill>
                      </a:tcPr>
                    </a:tc>
                    <a:tc>
                      <a:txBody>
                        <a:bodyPr/>
                        <a:lstStyle/>
                        <a:p>
                          <a:endParaRPr lang="ja-JP"/>
                        </a:p>
                      </a:txBody>
                      <a:tcPr>
                        <a:blipFill>
                          <a:blip r:embed="rId4"/>
                          <a:stretch>
                            <a:fillRect l="-300535" t="-187619" r="-535" b="-20952"/>
                          </a:stretch>
                        </a:blipFill>
                      </a:tcPr>
                    </a:tc>
                    <a:extLst>
                      <a:ext uri="{0D108BD9-81ED-4DB2-BD59-A6C34878D82A}">
                        <a16:rowId xmlns:a16="http://schemas.microsoft.com/office/drawing/2014/main" val="4252475949"/>
                      </a:ext>
                    </a:extLst>
                  </a:tr>
                </a:tbl>
              </a:graphicData>
            </a:graphic>
          </p:graphicFrame>
        </mc:Fallback>
      </mc:AlternateContent>
    </p:spTree>
    <p:extLst>
      <p:ext uri="{BB962C8B-B14F-4D97-AF65-F5344CB8AC3E}">
        <p14:creationId xmlns:p14="http://schemas.microsoft.com/office/powerpoint/2010/main" val="29016439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a:t>
            </a:r>
            <a:r>
              <a:rPr lang="ja-JP" altLang="en-US" dirty="0" smtClean="0"/>
              <a:t>オブザーバ極の</a:t>
            </a:r>
            <a:r>
              <a:rPr kumimoji="1" lang="ja-JP" altLang="en-US" dirty="0" smtClean="0"/>
              <a:t>推定誤差）</a:t>
            </a:r>
            <a:endParaRPr kumimoji="1" lang="ja-JP" altLang="en-US" dirty="0"/>
          </a:p>
        </p:txBody>
      </p:sp>
      <mc:AlternateContent xmlns:mc="http://schemas.openxmlformats.org/markup-compatibility/2006" xmlns:a14="http://schemas.microsoft.com/office/drawing/2010/main">
        <mc:Choice Requires="a14">
          <p:graphicFrame>
            <p:nvGraphicFramePr>
              <p:cNvPr id="2" name="表 1"/>
              <p:cNvGraphicFramePr>
                <a:graphicFrameLocks noGrp="1"/>
              </p:cNvGraphicFramePr>
              <p:nvPr>
                <p:extLst>
                  <p:ext uri="{D42A27DB-BD31-4B8C-83A1-F6EECF244321}">
                    <p14:modId xmlns:p14="http://schemas.microsoft.com/office/powerpoint/2010/main" val="2001151072"/>
                  </p:ext>
                </p:extLst>
              </p:nvPr>
            </p:nvGraphicFramePr>
            <p:xfrm>
              <a:off x="0" y="1325563"/>
              <a:ext cx="9117456" cy="18347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281945306"/>
                        </a:ext>
                      </a:extLst>
                    </a:gridCol>
                    <a:gridCol w="2279364">
                      <a:extLst>
                        <a:ext uri="{9D8B030D-6E8A-4147-A177-3AD203B41FA5}">
                          <a16:colId xmlns:a16="http://schemas.microsoft.com/office/drawing/2014/main" val="3465992794"/>
                        </a:ext>
                      </a:extLst>
                    </a:gridCol>
                    <a:gridCol w="2279364">
                      <a:extLst>
                        <a:ext uri="{9D8B030D-6E8A-4147-A177-3AD203B41FA5}">
                          <a16:colId xmlns:a16="http://schemas.microsoft.com/office/drawing/2014/main" val="3380375815"/>
                        </a:ext>
                      </a:extLst>
                    </a:gridCol>
                    <a:gridCol w="2279364">
                      <a:extLst>
                        <a:ext uri="{9D8B030D-6E8A-4147-A177-3AD203B41FA5}">
                          <a16:colId xmlns:a16="http://schemas.microsoft.com/office/drawing/2014/main" val="123891279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869598124"/>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1800" i="1" dirty="0" smtClean="0">
                                    <a:solidFill>
                                      <a:srgbClr val="FF0000"/>
                                    </a:solidFill>
                                    <a:latin typeface="Cambria Math" panose="02040503050406030204" pitchFamily="18" charset="0"/>
                                  </a:rPr>
                                  <m:t>((−</m:t>
                                </m:r>
                                <m:r>
                                  <a:rPr kumimoji="1" lang="en-US" altLang="ja-JP" sz="1800" b="1" i="1" dirty="0" smtClean="0">
                                    <a:solidFill>
                                      <a:srgbClr val="FF0000"/>
                                    </a:solidFill>
                                    <a:latin typeface="Cambria Math" panose="02040503050406030204" pitchFamily="18" charset="0"/>
                                  </a:rPr>
                                  <m:t>𝟔𝟎</m:t>
                                </m:r>
                                <m:r>
                                  <a:rPr kumimoji="1" lang="en-US" altLang="ja-JP" sz="1800" i="1" dirty="0" smtClean="0">
                                    <a:solidFill>
                                      <a:srgbClr val="FF0000"/>
                                    </a:solidFill>
                                    <a:latin typeface="Cambria Math" panose="02040503050406030204" pitchFamily="18" charset="0"/>
                                  </a:rPr>
                                  <m:t>,0),(−</m:t>
                                </m:r>
                                <m:r>
                                  <a:rPr kumimoji="1" lang="en-US" altLang="ja-JP" sz="1800" b="1" i="1" dirty="0" smtClean="0">
                                    <a:solidFill>
                                      <a:srgbClr val="FF0000"/>
                                    </a:solidFill>
                                    <a:latin typeface="Cambria Math" panose="02040503050406030204" pitchFamily="18" charset="0"/>
                                  </a:rPr>
                                  <m:t>𝟔𝟎</m:t>
                                </m:r>
                                <m:r>
                                  <a:rPr kumimoji="1" lang="en-US" altLang="ja-JP" sz="1800" i="1" dirty="0" smtClean="0">
                                    <a:solidFill>
                                      <a:srgbClr val="FF0000"/>
                                    </a:solidFill>
                                    <a:latin typeface="Cambria Math" panose="02040503050406030204" pitchFamily="18" charset="0"/>
                                  </a:rPr>
                                  <m:t>,0))’</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0.005</m:t>
                                </m:r>
                              </m:oMath>
                            </m:oMathPara>
                          </a14:m>
                          <a:endParaRPr kumimoji="1" lang="ja-JP" altLang="en-US" sz="2000" dirty="0">
                            <a:solidFill>
                              <a:srgbClr val="FF0000"/>
                            </a:solidFill>
                          </a:endParaRPr>
                        </a:p>
                      </a:txBody>
                      <a:tcPr>
                        <a:solidFill>
                          <a:schemeClr val="bg1"/>
                        </a:solidFill>
                      </a:tcPr>
                    </a:tc>
                    <a:extLst>
                      <a:ext uri="{0D108BD9-81ED-4DB2-BD59-A6C34878D82A}">
                        <a16:rowId xmlns:a16="http://schemas.microsoft.com/office/drawing/2014/main" val="2140924436"/>
                      </a:ext>
                    </a:extLst>
                  </a:tr>
                  <a:tr h="582083">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00D600"/>
                                    </a:solidFill>
                                    <a:latin typeface="Cambria Math" panose="02040503050406030204" pitchFamily="18" charset="0"/>
                                  </a:rPr>
                                  <m:t>((−</m:t>
                                </m:r>
                                <m:r>
                                  <a:rPr kumimoji="1" lang="en-US" altLang="ja-JP" b="1" i="1" dirty="0" smtClean="0">
                                    <a:solidFill>
                                      <a:srgbClr val="00D600"/>
                                    </a:solidFill>
                                    <a:latin typeface="Cambria Math" panose="02040503050406030204" pitchFamily="18" charset="0"/>
                                  </a:rPr>
                                  <m:t>𝟑𝟎</m:t>
                                </m:r>
                                <m:r>
                                  <a:rPr kumimoji="1" lang="en-US" altLang="ja-JP" i="1" dirty="0" smtClean="0">
                                    <a:solidFill>
                                      <a:srgbClr val="00D600"/>
                                    </a:solidFill>
                                    <a:latin typeface="Cambria Math" panose="02040503050406030204" pitchFamily="18" charset="0"/>
                                  </a:rPr>
                                  <m:t>,0),(−</m:t>
                                </m:r>
                                <m:r>
                                  <a:rPr kumimoji="1" lang="en-US" altLang="ja-JP" b="1" i="1" dirty="0" smtClean="0">
                                    <a:solidFill>
                                      <a:srgbClr val="00D600"/>
                                    </a:solidFill>
                                    <a:latin typeface="Cambria Math" panose="02040503050406030204" pitchFamily="18" charset="0"/>
                                  </a:rPr>
                                  <m:t>𝟑𝟎</m:t>
                                </m:r>
                                <m:r>
                                  <a:rPr kumimoji="1" lang="en-US" altLang="ja-JP" i="1" dirty="0" smtClean="0">
                                    <a:solidFill>
                                      <a:srgbClr val="00D600"/>
                                    </a:solidFill>
                                    <a:latin typeface="Cambria Math" panose="02040503050406030204" pitchFamily="18" charset="0"/>
                                  </a:rPr>
                                  <m:t>,0))’</m:t>
                                </m:r>
                              </m:oMath>
                            </m:oMathPara>
                          </a14:m>
                          <a:endParaRPr kumimoji="1" lang="ja-JP" altLang="en-US" dirty="0" smtClean="0">
                            <a:solidFill>
                              <a:srgbClr val="00D600"/>
                            </a:solidFill>
                          </a:endParaRPr>
                        </a:p>
                        <a:p>
                          <a:endParaRPr kumimoji="1" lang="ja-JP" altLang="en-US"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0.005</m:t>
                                </m:r>
                              </m:oMath>
                            </m:oMathPara>
                          </a14:m>
                          <a:endParaRPr kumimoji="1" lang="ja-JP" altLang="en-US" sz="2000" dirty="0" smtClean="0">
                            <a:solidFill>
                              <a:srgbClr val="00D600"/>
                            </a:solidFill>
                          </a:endParaRPr>
                        </a:p>
                        <a:p>
                          <a:endParaRPr kumimoji="1" lang="ja-JP" altLang="en-US" dirty="0">
                            <a:solidFill>
                              <a:srgbClr val="00D600"/>
                            </a:solidFill>
                          </a:endParaRPr>
                        </a:p>
                      </a:txBody>
                      <a:tcPr>
                        <a:solidFill>
                          <a:schemeClr val="bg1"/>
                        </a:solidFill>
                      </a:tcPr>
                    </a:tc>
                    <a:extLst>
                      <a:ext uri="{0D108BD9-81ED-4DB2-BD59-A6C34878D82A}">
                        <a16:rowId xmlns:a16="http://schemas.microsoft.com/office/drawing/2014/main" val="4252475949"/>
                      </a:ext>
                    </a:extLst>
                  </a:tr>
                </a:tbl>
              </a:graphicData>
            </a:graphic>
          </p:graphicFrame>
        </mc:Choice>
        <mc:Fallback xmlns="">
          <p:graphicFrame>
            <p:nvGraphicFramePr>
              <p:cNvPr id="2" name="表 1"/>
              <p:cNvGraphicFramePr>
                <a:graphicFrameLocks noGrp="1"/>
              </p:cNvGraphicFramePr>
              <p:nvPr>
                <p:extLst>
                  <p:ext uri="{D42A27DB-BD31-4B8C-83A1-F6EECF244321}">
                    <p14:modId xmlns:p14="http://schemas.microsoft.com/office/powerpoint/2010/main" val="2001151072"/>
                  </p:ext>
                </p:extLst>
              </p:nvPr>
            </p:nvGraphicFramePr>
            <p:xfrm>
              <a:off x="0" y="1325563"/>
              <a:ext cx="9117456" cy="18347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281945306"/>
                        </a:ext>
                      </a:extLst>
                    </a:gridCol>
                    <a:gridCol w="2279364">
                      <a:extLst>
                        <a:ext uri="{9D8B030D-6E8A-4147-A177-3AD203B41FA5}">
                          <a16:colId xmlns:a16="http://schemas.microsoft.com/office/drawing/2014/main" val="3465992794"/>
                        </a:ext>
                      </a:extLst>
                    </a:gridCol>
                    <a:gridCol w="2279364">
                      <a:extLst>
                        <a:ext uri="{9D8B030D-6E8A-4147-A177-3AD203B41FA5}">
                          <a16:colId xmlns:a16="http://schemas.microsoft.com/office/drawing/2014/main" val="3380375815"/>
                        </a:ext>
                      </a:extLst>
                    </a:gridCol>
                    <a:gridCol w="2279364">
                      <a:extLst>
                        <a:ext uri="{9D8B030D-6E8A-4147-A177-3AD203B41FA5}">
                          <a16:colId xmlns:a16="http://schemas.microsoft.com/office/drawing/2014/main" val="123891279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869598124"/>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2"/>
                          <a:stretch>
                            <a:fillRect l="-100535" t="-105208" r="-200535" b="-132292"/>
                          </a:stretch>
                        </a:blipFill>
                      </a:tcPr>
                    </a:tc>
                    <a:tc>
                      <a:txBody>
                        <a:bodyPr/>
                        <a:lstStyle/>
                        <a:p>
                          <a:endParaRPr lang="ja-JP"/>
                        </a:p>
                      </a:txBody>
                      <a:tcPr>
                        <a:blipFill>
                          <a:blip r:embed="rId2"/>
                          <a:stretch>
                            <a:fillRect l="-200535" t="-105208" r="-100535" b="-132292"/>
                          </a:stretch>
                        </a:blipFill>
                      </a:tcPr>
                    </a:tc>
                    <a:tc>
                      <a:txBody>
                        <a:bodyPr/>
                        <a:lstStyle/>
                        <a:p>
                          <a:endParaRPr lang="ja-JP"/>
                        </a:p>
                      </a:txBody>
                      <a:tcPr>
                        <a:blipFill>
                          <a:blip r:embed="rId2"/>
                          <a:stretch>
                            <a:fillRect l="-300535" t="-105208" r="-535" b="-132292"/>
                          </a:stretch>
                        </a:blipFill>
                      </a:tcPr>
                    </a:tc>
                    <a:extLst>
                      <a:ext uri="{0D108BD9-81ED-4DB2-BD59-A6C34878D82A}">
                        <a16:rowId xmlns:a16="http://schemas.microsoft.com/office/drawing/2014/main" val="2140924436"/>
                      </a:ext>
                    </a:extLst>
                  </a:tr>
                  <a:tr h="670560">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2"/>
                          <a:stretch>
                            <a:fillRect l="-100535" t="-179091" r="-200535" b="-15455"/>
                          </a:stretch>
                        </a:blipFill>
                      </a:tcPr>
                    </a:tc>
                    <a:tc>
                      <a:txBody>
                        <a:bodyPr/>
                        <a:lstStyle/>
                        <a:p>
                          <a:endParaRPr lang="ja-JP"/>
                        </a:p>
                      </a:txBody>
                      <a:tcPr>
                        <a:blipFill>
                          <a:blip r:embed="rId2"/>
                          <a:stretch>
                            <a:fillRect l="-200535" t="-179091" r="-100535" b="-15455"/>
                          </a:stretch>
                        </a:blipFill>
                      </a:tcPr>
                    </a:tc>
                    <a:tc>
                      <a:txBody>
                        <a:bodyPr/>
                        <a:lstStyle/>
                        <a:p>
                          <a:endParaRPr lang="ja-JP"/>
                        </a:p>
                      </a:txBody>
                      <a:tcPr>
                        <a:blipFill>
                          <a:blip r:embed="rId2"/>
                          <a:stretch>
                            <a:fillRect l="-300535" t="-179091" r="-535" b="-15455"/>
                          </a:stretch>
                        </a:blipFill>
                      </a:tcPr>
                    </a:tc>
                    <a:extLst>
                      <a:ext uri="{0D108BD9-81ED-4DB2-BD59-A6C34878D82A}">
                        <a16:rowId xmlns:a16="http://schemas.microsoft.com/office/drawing/2014/main" val="4252475949"/>
                      </a:ext>
                    </a:extLst>
                  </a:tr>
                </a:tbl>
              </a:graphicData>
            </a:graphic>
          </p:graphicFrame>
        </mc:Fallback>
      </mc:AlternateContent>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8999"/>
            <a:ext cx="4572000" cy="3429001"/>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2" y="3428999"/>
            <a:ext cx="4571998" cy="3429001"/>
          </a:xfrm>
          <a:prstGeom prst="rect">
            <a:avLst/>
          </a:prstGeom>
        </p:spPr>
      </p:pic>
    </p:spTree>
    <p:extLst>
      <p:ext uri="{BB962C8B-B14F-4D97-AF65-F5344CB8AC3E}">
        <p14:creationId xmlns:p14="http://schemas.microsoft.com/office/powerpoint/2010/main" val="18829099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目標値変更シミュレーション（サンプリング周期比較）</a:t>
            </a:r>
            <a:endParaRPr kumimoji="1" lang="ja-JP" altLang="en-US" dirty="0"/>
          </a:p>
        </p:txBody>
      </p:sp>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5933" y="3793067"/>
            <a:ext cx="4428067" cy="3064933"/>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38" y="3733800"/>
            <a:ext cx="4545456" cy="3124200"/>
          </a:xfrm>
          <a:prstGeom prst="rect">
            <a:avLst/>
          </a:prstGeom>
        </p:spPr>
      </p:pic>
      <mc:AlternateContent xmlns:mc="http://schemas.openxmlformats.org/markup-compatibility/2006" xmlns:a14="http://schemas.microsoft.com/office/drawing/2010/main">
        <mc:Choice Requires="a14">
          <p:graphicFrame>
            <p:nvGraphicFramePr>
              <p:cNvPr id="13" name="表 12"/>
              <p:cNvGraphicFramePr>
                <a:graphicFrameLocks noGrp="1"/>
              </p:cNvGraphicFramePr>
              <p:nvPr>
                <p:extLst>
                  <p:ext uri="{D42A27DB-BD31-4B8C-83A1-F6EECF244321}">
                    <p14:modId xmlns:p14="http://schemas.microsoft.com/office/powerpoint/2010/main" val="2671808734"/>
                  </p:ext>
                </p:extLst>
              </p:nvPr>
            </p:nvGraphicFramePr>
            <p:xfrm>
              <a:off x="0" y="1325563"/>
              <a:ext cx="9117456" cy="18956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416203219"/>
                        </a:ext>
                      </a:extLst>
                    </a:gridCol>
                    <a:gridCol w="2279364">
                      <a:extLst>
                        <a:ext uri="{9D8B030D-6E8A-4147-A177-3AD203B41FA5}">
                          <a16:colId xmlns:a16="http://schemas.microsoft.com/office/drawing/2014/main" val="275699416"/>
                        </a:ext>
                      </a:extLst>
                    </a:gridCol>
                    <a:gridCol w="2279364">
                      <a:extLst>
                        <a:ext uri="{9D8B030D-6E8A-4147-A177-3AD203B41FA5}">
                          <a16:colId xmlns:a16="http://schemas.microsoft.com/office/drawing/2014/main" val="164276921"/>
                        </a:ext>
                      </a:extLst>
                    </a:gridCol>
                    <a:gridCol w="2279364">
                      <a:extLst>
                        <a:ext uri="{9D8B030D-6E8A-4147-A177-3AD203B41FA5}">
                          <a16:colId xmlns:a16="http://schemas.microsoft.com/office/drawing/2014/main" val="1122189607"/>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408186690"/>
                      </a:ext>
                    </a:extLst>
                  </a:tr>
                  <a:tr h="582083">
                    <a:tc>
                      <a:txBody>
                        <a:bodyPr/>
                        <a:lstStyle/>
                        <a:p>
                          <a:pPr algn="ctr"/>
                          <a:r>
                            <a:rPr kumimoji="1" lang="en-US" altLang="ja-JP" sz="3200" dirty="0" smtClean="0">
                              <a:solidFill>
                                <a:srgbClr val="FF0000"/>
                              </a:solidFill>
                            </a:rPr>
                            <a:t>dt1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0" i="1" dirty="0" smtClean="0">
                                    <a:solidFill>
                                      <a:srgbClr val="FF0000"/>
                                    </a:solidFill>
                                    <a:latin typeface="Cambria Math" panose="02040503050406030204" pitchFamily="18" charset="0"/>
                                  </a:rPr>
                                  <m:t>−60,0),(−60</m:t>
                                </m:r>
                                <m:r>
                                  <a:rPr kumimoji="1" lang="en-US" altLang="ja-JP" sz="2000" i="1" dirty="0" smtClean="0">
                                    <a:solidFill>
                                      <a:srgbClr val="FF0000"/>
                                    </a:solidFill>
                                    <a:latin typeface="Cambria Math" panose="02040503050406030204" pitchFamily="18" charset="0"/>
                                  </a:rPr>
                                  <m:t>,0))’</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1" i="1" dirty="0" smtClean="0">
                                    <a:solidFill>
                                      <a:srgbClr val="FF0000"/>
                                    </a:solidFill>
                                    <a:latin typeface="Cambria Math" panose="02040503050406030204" pitchFamily="18" charset="0"/>
                                  </a:rPr>
                                  <m:t>𝟎</m:t>
                                </m:r>
                                <m:r>
                                  <a:rPr kumimoji="1" lang="en-US" altLang="ja-JP" sz="2400" b="1" i="1" dirty="0" smtClean="0">
                                    <a:solidFill>
                                      <a:srgbClr val="FF0000"/>
                                    </a:solidFill>
                                    <a:latin typeface="Cambria Math" panose="02040503050406030204" pitchFamily="18" charset="0"/>
                                  </a:rPr>
                                  <m:t>.</m:t>
                                </m:r>
                                <m:r>
                                  <a:rPr kumimoji="1" lang="en-US" altLang="ja-JP" sz="2400" b="1" i="1" dirty="0" smtClean="0">
                                    <a:solidFill>
                                      <a:srgbClr val="FF0000"/>
                                    </a:solidFill>
                                    <a:latin typeface="Cambria Math" panose="02040503050406030204" pitchFamily="18" charset="0"/>
                                  </a:rPr>
                                  <m:t>𝟎𝟎𝟓</m:t>
                                </m:r>
                              </m:oMath>
                            </m:oMathPara>
                          </a14:m>
                          <a:endParaRPr kumimoji="1" lang="ja-JP" altLang="en-US" sz="2400" b="1" dirty="0">
                            <a:solidFill>
                              <a:srgbClr val="FF0000"/>
                            </a:solidFill>
                          </a:endParaRPr>
                        </a:p>
                      </a:txBody>
                      <a:tcPr>
                        <a:solidFill>
                          <a:schemeClr val="bg1"/>
                        </a:solidFill>
                      </a:tcPr>
                    </a:tc>
                    <a:extLst>
                      <a:ext uri="{0D108BD9-81ED-4DB2-BD59-A6C34878D82A}">
                        <a16:rowId xmlns:a16="http://schemas.microsoft.com/office/drawing/2014/main" val="3196867375"/>
                      </a:ext>
                    </a:extLst>
                  </a:tr>
                  <a:tr h="582083">
                    <a:tc>
                      <a:txBody>
                        <a:bodyPr/>
                        <a:lstStyle/>
                        <a:p>
                          <a:pPr algn="ctr"/>
                          <a:r>
                            <a:rPr kumimoji="1" lang="en-US" altLang="ja-JP" sz="3200" dirty="0" smtClean="0">
                              <a:solidFill>
                                <a:srgbClr val="00D600"/>
                              </a:solidFill>
                            </a:rPr>
                            <a:t>dt2</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0" i="1" dirty="0" smtClean="0">
                                    <a:solidFill>
                                      <a:srgbClr val="00D600"/>
                                    </a:solidFill>
                                    <a:latin typeface="Cambria Math" panose="02040503050406030204" pitchFamily="18" charset="0"/>
                                  </a:rPr>
                                  <m:t>((−60,0),(−60,0))’</m:t>
                                </m:r>
                              </m:oMath>
                            </m:oMathPara>
                          </a14:m>
                          <a:endParaRPr kumimoji="1" lang="ja-JP" altLang="en-US" sz="2000" b="0" dirty="0" smtClean="0">
                            <a:solidFill>
                              <a:srgbClr val="00D600"/>
                            </a:solidFill>
                          </a:endParaRPr>
                        </a:p>
                        <a:p>
                          <a:endParaRPr kumimoji="1" lang="ja-JP" altLang="en-US"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1" i="1" dirty="0" smtClean="0">
                                    <a:solidFill>
                                      <a:srgbClr val="00D600"/>
                                    </a:solidFill>
                                    <a:latin typeface="Cambria Math" panose="02040503050406030204" pitchFamily="18" charset="0"/>
                                  </a:rPr>
                                  <m:t>𝟎</m:t>
                                </m:r>
                                <m:r>
                                  <a:rPr kumimoji="1" lang="en-US" altLang="ja-JP" sz="2400" b="1" i="1" dirty="0" smtClean="0">
                                    <a:solidFill>
                                      <a:srgbClr val="00D600"/>
                                    </a:solidFill>
                                    <a:latin typeface="Cambria Math" panose="02040503050406030204" pitchFamily="18" charset="0"/>
                                  </a:rPr>
                                  <m:t>.</m:t>
                                </m:r>
                                <m:r>
                                  <a:rPr kumimoji="1" lang="en-US" altLang="ja-JP" sz="2400" b="1" i="1" dirty="0" smtClean="0">
                                    <a:solidFill>
                                      <a:srgbClr val="00D600"/>
                                    </a:solidFill>
                                    <a:latin typeface="Cambria Math" panose="02040503050406030204" pitchFamily="18" charset="0"/>
                                  </a:rPr>
                                  <m:t>𝟎𝟏𝟎</m:t>
                                </m:r>
                              </m:oMath>
                            </m:oMathPara>
                          </a14:m>
                          <a:endParaRPr kumimoji="1" lang="ja-JP" altLang="en-US" sz="2400" b="1" dirty="0" smtClean="0">
                            <a:solidFill>
                              <a:srgbClr val="00D600"/>
                            </a:solidFill>
                          </a:endParaRPr>
                        </a:p>
                        <a:p>
                          <a:endParaRPr kumimoji="1" lang="ja-JP" altLang="en-US" dirty="0">
                            <a:solidFill>
                              <a:srgbClr val="00D600"/>
                            </a:solidFill>
                          </a:endParaRPr>
                        </a:p>
                      </a:txBody>
                      <a:tcPr>
                        <a:solidFill>
                          <a:schemeClr val="bg1"/>
                        </a:solidFill>
                      </a:tcPr>
                    </a:tc>
                    <a:extLst>
                      <a:ext uri="{0D108BD9-81ED-4DB2-BD59-A6C34878D82A}">
                        <a16:rowId xmlns:a16="http://schemas.microsoft.com/office/drawing/2014/main" val="2105384436"/>
                      </a:ext>
                    </a:extLst>
                  </a:tr>
                </a:tbl>
              </a:graphicData>
            </a:graphic>
          </p:graphicFrame>
        </mc:Choice>
        <mc:Fallback xmlns="">
          <p:graphicFrame>
            <p:nvGraphicFramePr>
              <p:cNvPr id="13" name="表 12"/>
              <p:cNvGraphicFramePr>
                <a:graphicFrameLocks noGrp="1"/>
              </p:cNvGraphicFramePr>
              <p:nvPr>
                <p:extLst>
                  <p:ext uri="{D42A27DB-BD31-4B8C-83A1-F6EECF244321}">
                    <p14:modId xmlns:p14="http://schemas.microsoft.com/office/powerpoint/2010/main" val="2671808734"/>
                  </p:ext>
                </p:extLst>
              </p:nvPr>
            </p:nvGraphicFramePr>
            <p:xfrm>
              <a:off x="0" y="1325563"/>
              <a:ext cx="9117456" cy="18956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416203219"/>
                        </a:ext>
                      </a:extLst>
                    </a:gridCol>
                    <a:gridCol w="2279364">
                      <a:extLst>
                        <a:ext uri="{9D8B030D-6E8A-4147-A177-3AD203B41FA5}">
                          <a16:colId xmlns:a16="http://schemas.microsoft.com/office/drawing/2014/main" val="275699416"/>
                        </a:ext>
                      </a:extLst>
                    </a:gridCol>
                    <a:gridCol w="2279364">
                      <a:extLst>
                        <a:ext uri="{9D8B030D-6E8A-4147-A177-3AD203B41FA5}">
                          <a16:colId xmlns:a16="http://schemas.microsoft.com/office/drawing/2014/main" val="164276921"/>
                        </a:ext>
                      </a:extLst>
                    </a:gridCol>
                    <a:gridCol w="2279364">
                      <a:extLst>
                        <a:ext uri="{9D8B030D-6E8A-4147-A177-3AD203B41FA5}">
                          <a16:colId xmlns:a16="http://schemas.microsoft.com/office/drawing/2014/main" val="1122189607"/>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408186690"/>
                      </a:ext>
                    </a:extLst>
                  </a:tr>
                  <a:tr h="582083">
                    <a:tc>
                      <a:txBody>
                        <a:bodyPr/>
                        <a:lstStyle/>
                        <a:p>
                          <a:pPr algn="ctr"/>
                          <a:r>
                            <a:rPr kumimoji="1" lang="en-US" altLang="ja-JP" sz="3200" dirty="0" smtClean="0">
                              <a:solidFill>
                                <a:srgbClr val="FF0000"/>
                              </a:solidFill>
                            </a:rPr>
                            <a:t>dt1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5"/>
                          <a:stretch>
                            <a:fillRect l="-100535" t="-105208" r="-200535" b="-132292"/>
                          </a:stretch>
                        </a:blipFill>
                      </a:tcPr>
                    </a:tc>
                    <a:tc>
                      <a:txBody>
                        <a:bodyPr/>
                        <a:lstStyle/>
                        <a:p>
                          <a:endParaRPr lang="ja-JP"/>
                        </a:p>
                      </a:txBody>
                      <a:tcPr>
                        <a:blipFill>
                          <a:blip r:embed="rId5"/>
                          <a:stretch>
                            <a:fillRect l="-200535" t="-105208" r="-100535" b="-132292"/>
                          </a:stretch>
                        </a:blipFill>
                      </a:tcPr>
                    </a:tc>
                    <a:tc>
                      <a:txBody>
                        <a:bodyPr/>
                        <a:lstStyle/>
                        <a:p>
                          <a:endParaRPr lang="ja-JP"/>
                        </a:p>
                      </a:txBody>
                      <a:tcPr>
                        <a:blipFill>
                          <a:blip r:embed="rId5"/>
                          <a:stretch>
                            <a:fillRect l="-300535" t="-105208" r="-535" b="-132292"/>
                          </a:stretch>
                        </a:blipFill>
                      </a:tcPr>
                    </a:tc>
                    <a:extLst>
                      <a:ext uri="{0D108BD9-81ED-4DB2-BD59-A6C34878D82A}">
                        <a16:rowId xmlns:a16="http://schemas.microsoft.com/office/drawing/2014/main" val="3196867375"/>
                      </a:ext>
                    </a:extLst>
                  </a:tr>
                  <a:tr h="731520">
                    <a:tc>
                      <a:txBody>
                        <a:bodyPr/>
                        <a:lstStyle/>
                        <a:p>
                          <a:pPr algn="ctr"/>
                          <a:r>
                            <a:rPr kumimoji="1" lang="en-US" altLang="ja-JP" sz="3200" dirty="0" smtClean="0">
                              <a:solidFill>
                                <a:srgbClr val="00D600"/>
                              </a:solidFill>
                            </a:rPr>
                            <a:t>dt2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5"/>
                          <a:stretch>
                            <a:fillRect l="-100535" t="-164167" r="-200535" b="-5833"/>
                          </a:stretch>
                        </a:blipFill>
                      </a:tcPr>
                    </a:tc>
                    <a:tc>
                      <a:txBody>
                        <a:bodyPr/>
                        <a:lstStyle/>
                        <a:p>
                          <a:endParaRPr lang="ja-JP"/>
                        </a:p>
                      </a:txBody>
                      <a:tcPr>
                        <a:blipFill>
                          <a:blip r:embed="rId5"/>
                          <a:stretch>
                            <a:fillRect l="-200535" t="-164167" r="-100535" b="-5833"/>
                          </a:stretch>
                        </a:blipFill>
                      </a:tcPr>
                    </a:tc>
                    <a:tc>
                      <a:txBody>
                        <a:bodyPr/>
                        <a:lstStyle/>
                        <a:p>
                          <a:endParaRPr lang="ja-JP"/>
                        </a:p>
                      </a:txBody>
                      <a:tcPr>
                        <a:blipFill>
                          <a:blip r:embed="rId5"/>
                          <a:stretch>
                            <a:fillRect l="-300535" t="-164167" r="-535" b="-5833"/>
                          </a:stretch>
                        </a:blipFill>
                      </a:tcPr>
                    </a:tc>
                    <a:extLst>
                      <a:ext uri="{0D108BD9-81ED-4DB2-BD59-A6C34878D82A}">
                        <a16:rowId xmlns:a16="http://schemas.microsoft.com/office/drawing/2014/main" val="2105384436"/>
                      </a:ext>
                    </a:extLst>
                  </a:tr>
                </a:tbl>
              </a:graphicData>
            </a:graphic>
          </p:graphicFrame>
        </mc:Fallback>
      </mc:AlternateContent>
    </p:spTree>
    <p:extLst>
      <p:ext uri="{BB962C8B-B14F-4D97-AF65-F5344CB8AC3E}">
        <p14:creationId xmlns:p14="http://schemas.microsoft.com/office/powerpoint/2010/main" val="137497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smtClean="0"/>
              <a:t>m</a:t>
            </a:r>
            <a:r>
              <a:rPr kumimoji="1" lang="ja-JP" altLang="en-US" dirty="0" smtClean="0"/>
              <a:t>と</a:t>
            </a:r>
            <a:r>
              <a:rPr kumimoji="1" lang="en-US" altLang="ja-JP" dirty="0" smtClean="0"/>
              <a:t>l</a:t>
            </a:r>
            <a:r>
              <a:rPr kumimoji="1" lang="ja-JP" altLang="en-US" dirty="0" smtClean="0"/>
              <a:t>の測定</a:t>
            </a:r>
            <a:endParaRPr kumimoji="1" lang="ja-JP" altLang="en-US" dirty="0"/>
          </a:p>
        </p:txBody>
      </p:sp>
      <p:sp>
        <p:nvSpPr>
          <p:cNvPr id="7" name="コンテンツ プレースホルダー 6"/>
          <p:cNvSpPr>
            <a:spLocks noGrp="1"/>
          </p:cNvSpPr>
          <p:nvPr>
            <p:ph idx="1"/>
          </p:nvPr>
        </p:nvSpPr>
        <p:spPr>
          <a:xfrm>
            <a:off x="0" y="1325563"/>
            <a:ext cx="9144000" cy="5532437"/>
          </a:xfrm>
        </p:spPr>
        <p:txBody>
          <a:bodyPr>
            <a:normAutofit lnSpcReduction="10000"/>
          </a:bodyPr>
          <a:lstStyle/>
          <a:p>
            <a:r>
              <a:rPr lang="ja-JP" altLang="en-US" dirty="0" smtClean="0"/>
              <a:t>倒立振子から振子を取り外しはか</a:t>
            </a:r>
            <a:r>
              <a:rPr lang="ja-JP" altLang="en-US" dirty="0"/>
              <a:t>り</a:t>
            </a:r>
            <a:r>
              <a:rPr lang="ja-JP" altLang="en-US" dirty="0" smtClean="0"/>
              <a:t>で振子の質量</a:t>
            </a:r>
            <a:r>
              <a:rPr lang="en-US" altLang="ja-JP" dirty="0" smtClean="0"/>
              <a:t>m</a:t>
            </a:r>
            <a:r>
              <a:rPr lang="ja-JP" altLang="en-US" dirty="0" smtClean="0"/>
              <a:t>を測定</a:t>
            </a:r>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a:p>
          <a:p>
            <a:endParaRPr lang="en-US" altLang="ja-JP" dirty="0" smtClean="0"/>
          </a:p>
          <a:p>
            <a:r>
              <a:rPr lang="ja-JP" altLang="en-US" dirty="0" smtClean="0"/>
              <a:t>振子を指の上でバランスさせて</a:t>
            </a:r>
            <a:endParaRPr lang="en-US" altLang="ja-JP" dirty="0"/>
          </a:p>
          <a:p>
            <a:pPr marL="0" indent="0">
              <a:buNone/>
            </a:pPr>
            <a:r>
              <a:rPr lang="ja-JP" altLang="en-US" dirty="0" smtClean="0"/>
              <a:t>　重心</a:t>
            </a:r>
            <a:r>
              <a:rPr lang="ja-JP" altLang="en-US" dirty="0"/>
              <a:t>の位置を</a:t>
            </a:r>
            <a:r>
              <a:rPr lang="ja-JP" altLang="en-US" dirty="0" smtClean="0"/>
              <a:t>定め、</a:t>
            </a:r>
            <a:r>
              <a:rPr lang="ja-JP" altLang="en-US" dirty="0" err="1" smtClean="0"/>
              <a:t>ｌ</a:t>
            </a:r>
            <a:r>
              <a:rPr lang="ja-JP" altLang="en-US" dirty="0" smtClean="0"/>
              <a:t>を測定</a:t>
            </a:r>
            <a:endParaRPr kumimoji="1" lang="ja-JP" altLang="en-US" dirty="0"/>
          </a:p>
        </p:txBody>
      </p:sp>
      <p:pic>
        <p:nvPicPr>
          <p:cNvPr id="2" name="図 1"/>
          <p:cNvPicPr>
            <a:picLocks noChangeAspect="1"/>
          </p:cNvPicPr>
          <p:nvPr/>
        </p:nvPicPr>
        <p:blipFill rotWithShape="1">
          <a:blip r:embed="rId3">
            <a:extLst>
              <a:ext uri="{28A0092B-C50C-407E-A947-70E740481C1C}">
                <a14:useLocalDpi xmlns:a14="http://schemas.microsoft.com/office/drawing/2010/main" val="0"/>
              </a:ext>
            </a:extLst>
          </a:blip>
          <a:srcRect l="7138" t="5114" r="23942" b="8676"/>
          <a:stretch/>
        </p:blipFill>
        <p:spPr>
          <a:xfrm rot="5400000">
            <a:off x="1161000" y="1068633"/>
            <a:ext cx="3082981" cy="5141933"/>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l="4947" t="13335" r="16879" b="6666"/>
          <a:stretch/>
        </p:blipFill>
        <p:spPr>
          <a:xfrm>
            <a:off x="5686817" y="1955757"/>
            <a:ext cx="2693096" cy="3674692"/>
          </a:xfrm>
          <a:prstGeom prst="rect">
            <a:avLst/>
          </a:prstGeom>
        </p:spPr>
      </p:pic>
    </p:spTree>
    <p:extLst>
      <p:ext uri="{BB962C8B-B14F-4D97-AF65-F5344CB8AC3E}">
        <p14:creationId xmlns:p14="http://schemas.microsoft.com/office/powerpoint/2010/main" val="14992612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目標値変更シミュレーション（サンプリング周期の推定誤差）</a:t>
            </a:r>
            <a:endParaRPr kumimoji="1" lang="ja-JP" altLang="en-US" dirty="0"/>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429000"/>
            <a:ext cx="4724857" cy="3429000"/>
          </a:xfrm>
          <a:prstGeom prst="rect">
            <a:avLst/>
          </a:prstGeom>
        </p:spPr>
      </p:pic>
      <p:pic>
        <p:nvPicPr>
          <p:cNvPr id="5" name="コンテンツ プレースホルダー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45456" y="3418714"/>
            <a:ext cx="4572000" cy="3429000"/>
          </a:xfrm>
        </p:spPr>
      </p:pic>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ext uri="{D42A27DB-BD31-4B8C-83A1-F6EECF244321}">
                    <p14:modId xmlns:p14="http://schemas.microsoft.com/office/powerpoint/2010/main" val="1129533753"/>
                  </p:ext>
                </p:extLst>
              </p:nvPr>
            </p:nvGraphicFramePr>
            <p:xfrm>
              <a:off x="0" y="1325563"/>
              <a:ext cx="9117456" cy="18956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2535855922"/>
                        </a:ext>
                      </a:extLst>
                    </a:gridCol>
                    <a:gridCol w="2279364">
                      <a:extLst>
                        <a:ext uri="{9D8B030D-6E8A-4147-A177-3AD203B41FA5}">
                          <a16:colId xmlns:a16="http://schemas.microsoft.com/office/drawing/2014/main" val="1420316393"/>
                        </a:ext>
                      </a:extLst>
                    </a:gridCol>
                    <a:gridCol w="2279364">
                      <a:extLst>
                        <a:ext uri="{9D8B030D-6E8A-4147-A177-3AD203B41FA5}">
                          <a16:colId xmlns:a16="http://schemas.microsoft.com/office/drawing/2014/main" val="2956575274"/>
                        </a:ext>
                      </a:extLst>
                    </a:gridCol>
                    <a:gridCol w="2279364">
                      <a:extLst>
                        <a:ext uri="{9D8B030D-6E8A-4147-A177-3AD203B41FA5}">
                          <a16:colId xmlns:a16="http://schemas.microsoft.com/office/drawing/2014/main" val="100422130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2347642328"/>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0" i="1" dirty="0" smtClean="0">
                                    <a:solidFill>
                                      <a:srgbClr val="FF0000"/>
                                    </a:solidFill>
                                    <a:latin typeface="Cambria Math" panose="02040503050406030204" pitchFamily="18" charset="0"/>
                                  </a:rPr>
                                  <m:t>−60,0),(−60</m:t>
                                </m:r>
                                <m:r>
                                  <a:rPr kumimoji="1" lang="en-US" altLang="ja-JP" sz="2000" i="1" dirty="0" smtClean="0">
                                    <a:solidFill>
                                      <a:srgbClr val="FF0000"/>
                                    </a:solidFill>
                                    <a:latin typeface="Cambria Math" panose="02040503050406030204" pitchFamily="18" charset="0"/>
                                  </a:rPr>
                                  <m:t>,0))’</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1" i="1" dirty="0" smtClean="0">
                                    <a:solidFill>
                                      <a:srgbClr val="FF0000"/>
                                    </a:solidFill>
                                    <a:latin typeface="Cambria Math" panose="02040503050406030204" pitchFamily="18" charset="0"/>
                                  </a:rPr>
                                  <m:t>𝟎</m:t>
                                </m:r>
                                <m:r>
                                  <a:rPr kumimoji="1" lang="en-US" altLang="ja-JP" sz="2400" b="1" i="1" dirty="0" smtClean="0">
                                    <a:solidFill>
                                      <a:srgbClr val="FF0000"/>
                                    </a:solidFill>
                                    <a:latin typeface="Cambria Math" panose="02040503050406030204" pitchFamily="18" charset="0"/>
                                  </a:rPr>
                                  <m:t>.</m:t>
                                </m:r>
                                <m:r>
                                  <a:rPr kumimoji="1" lang="en-US" altLang="ja-JP" sz="2400" b="1" i="1" dirty="0" smtClean="0">
                                    <a:solidFill>
                                      <a:srgbClr val="FF0000"/>
                                    </a:solidFill>
                                    <a:latin typeface="Cambria Math" panose="02040503050406030204" pitchFamily="18" charset="0"/>
                                  </a:rPr>
                                  <m:t>𝟎𝟎𝟓</m:t>
                                </m:r>
                              </m:oMath>
                            </m:oMathPara>
                          </a14:m>
                          <a:endParaRPr kumimoji="1" lang="ja-JP" altLang="en-US" sz="2400" b="1" dirty="0">
                            <a:solidFill>
                              <a:srgbClr val="FF0000"/>
                            </a:solidFill>
                          </a:endParaRPr>
                        </a:p>
                      </a:txBody>
                      <a:tcPr>
                        <a:solidFill>
                          <a:schemeClr val="bg1"/>
                        </a:solidFill>
                      </a:tcPr>
                    </a:tc>
                    <a:extLst>
                      <a:ext uri="{0D108BD9-81ED-4DB2-BD59-A6C34878D82A}">
                        <a16:rowId xmlns:a16="http://schemas.microsoft.com/office/drawing/2014/main" val="998480888"/>
                      </a:ext>
                    </a:extLst>
                  </a:tr>
                  <a:tr h="582083">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0" i="1" dirty="0" smtClean="0">
                                    <a:solidFill>
                                      <a:srgbClr val="00D600"/>
                                    </a:solidFill>
                                    <a:latin typeface="Cambria Math" panose="02040503050406030204" pitchFamily="18" charset="0"/>
                                  </a:rPr>
                                  <m:t>((−60,0),(−60,0))’</m:t>
                                </m:r>
                              </m:oMath>
                            </m:oMathPara>
                          </a14:m>
                          <a:endParaRPr kumimoji="1" lang="ja-JP" altLang="en-US" sz="2000" b="0" dirty="0" smtClean="0">
                            <a:solidFill>
                              <a:srgbClr val="00D600"/>
                            </a:solidFill>
                          </a:endParaRPr>
                        </a:p>
                        <a:p>
                          <a:endParaRPr kumimoji="1" lang="ja-JP" altLang="en-US"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1" i="1" dirty="0" smtClean="0">
                                    <a:solidFill>
                                      <a:srgbClr val="00D600"/>
                                    </a:solidFill>
                                    <a:latin typeface="Cambria Math" panose="02040503050406030204" pitchFamily="18" charset="0"/>
                                  </a:rPr>
                                  <m:t>𝟎</m:t>
                                </m:r>
                                <m:r>
                                  <a:rPr kumimoji="1" lang="en-US" altLang="ja-JP" sz="2400" b="1" i="1" dirty="0" smtClean="0">
                                    <a:solidFill>
                                      <a:srgbClr val="00D600"/>
                                    </a:solidFill>
                                    <a:latin typeface="Cambria Math" panose="02040503050406030204" pitchFamily="18" charset="0"/>
                                  </a:rPr>
                                  <m:t>.</m:t>
                                </m:r>
                                <m:r>
                                  <a:rPr kumimoji="1" lang="en-US" altLang="ja-JP" sz="2400" b="1" i="1" dirty="0" smtClean="0">
                                    <a:solidFill>
                                      <a:srgbClr val="00D600"/>
                                    </a:solidFill>
                                    <a:latin typeface="Cambria Math" panose="02040503050406030204" pitchFamily="18" charset="0"/>
                                  </a:rPr>
                                  <m:t>𝟎𝟏𝟎</m:t>
                                </m:r>
                              </m:oMath>
                            </m:oMathPara>
                          </a14:m>
                          <a:endParaRPr kumimoji="1" lang="ja-JP" altLang="en-US" sz="2400" b="1" dirty="0" smtClean="0">
                            <a:solidFill>
                              <a:srgbClr val="00D600"/>
                            </a:solidFill>
                          </a:endParaRPr>
                        </a:p>
                        <a:p>
                          <a:endParaRPr kumimoji="1" lang="ja-JP" altLang="en-US" dirty="0">
                            <a:solidFill>
                              <a:srgbClr val="00D600"/>
                            </a:solidFill>
                          </a:endParaRPr>
                        </a:p>
                      </a:txBody>
                      <a:tcPr>
                        <a:solidFill>
                          <a:schemeClr val="bg1"/>
                        </a:solidFill>
                      </a:tcPr>
                    </a:tc>
                    <a:extLst>
                      <a:ext uri="{0D108BD9-81ED-4DB2-BD59-A6C34878D82A}">
                        <a16:rowId xmlns:a16="http://schemas.microsoft.com/office/drawing/2014/main" val="2239062095"/>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1129533753"/>
                  </p:ext>
                </p:extLst>
              </p:nvPr>
            </p:nvGraphicFramePr>
            <p:xfrm>
              <a:off x="0" y="1325563"/>
              <a:ext cx="9117456" cy="18956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2535855922"/>
                        </a:ext>
                      </a:extLst>
                    </a:gridCol>
                    <a:gridCol w="2279364">
                      <a:extLst>
                        <a:ext uri="{9D8B030D-6E8A-4147-A177-3AD203B41FA5}">
                          <a16:colId xmlns:a16="http://schemas.microsoft.com/office/drawing/2014/main" val="1420316393"/>
                        </a:ext>
                      </a:extLst>
                    </a:gridCol>
                    <a:gridCol w="2279364">
                      <a:extLst>
                        <a:ext uri="{9D8B030D-6E8A-4147-A177-3AD203B41FA5}">
                          <a16:colId xmlns:a16="http://schemas.microsoft.com/office/drawing/2014/main" val="2956575274"/>
                        </a:ext>
                      </a:extLst>
                    </a:gridCol>
                    <a:gridCol w="2279364">
                      <a:extLst>
                        <a:ext uri="{9D8B030D-6E8A-4147-A177-3AD203B41FA5}">
                          <a16:colId xmlns:a16="http://schemas.microsoft.com/office/drawing/2014/main" val="100422130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2347642328"/>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5"/>
                          <a:stretch>
                            <a:fillRect l="-100535" t="-105208" r="-200535" b="-132292"/>
                          </a:stretch>
                        </a:blipFill>
                      </a:tcPr>
                    </a:tc>
                    <a:tc>
                      <a:txBody>
                        <a:bodyPr/>
                        <a:lstStyle/>
                        <a:p>
                          <a:endParaRPr lang="ja-JP"/>
                        </a:p>
                      </a:txBody>
                      <a:tcPr>
                        <a:blipFill>
                          <a:blip r:embed="rId5"/>
                          <a:stretch>
                            <a:fillRect l="-200535" t="-105208" r="-100535" b="-132292"/>
                          </a:stretch>
                        </a:blipFill>
                      </a:tcPr>
                    </a:tc>
                    <a:tc>
                      <a:txBody>
                        <a:bodyPr/>
                        <a:lstStyle/>
                        <a:p>
                          <a:endParaRPr lang="ja-JP"/>
                        </a:p>
                      </a:txBody>
                      <a:tcPr>
                        <a:blipFill>
                          <a:blip r:embed="rId5"/>
                          <a:stretch>
                            <a:fillRect l="-300535" t="-105208" r="-535" b="-132292"/>
                          </a:stretch>
                        </a:blipFill>
                      </a:tcPr>
                    </a:tc>
                    <a:extLst>
                      <a:ext uri="{0D108BD9-81ED-4DB2-BD59-A6C34878D82A}">
                        <a16:rowId xmlns:a16="http://schemas.microsoft.com/office/drawing/2014/main" val="998480888"/>
                      </a:ext>
                    </a:extLst>
                  </a:tr>
                  <a:tr h="731520">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5"/>
                          <a:stretch>
                            <a:fillRect l="-100535" t="-164167" r="-200535" b="-5833"/>
                          </a:stretch>
                        </a:blipFill>
                      </a:tcPr>
                    </a:tc>
                    <a:tc>
                      <a:txBody>
                        <a:bodyPr/>
                        <a:lstStyle/>
                        <a:p>
                          <a:endParaRPr lang="ja-JP"/>
                        </a:p>
                      </a:txBody>
                      <a:tcPr>
                        <a:blipFill>
                          <a:blip r:embed="rId5"/>
                          <a:stretch>
                            <a:fillRect l="-200535" t="-164167" r="-100535" b="-5833"/>
                          </a:stretch>
                        </a:blipFill>
                      </a:tcPr>
                    </a:tc>
                    <a:tc>
                      <a:txBody>
                        <a:bodyPr/>
                        <a:lstStyle/>
                        <a:p>
                          <a:endParaRPr lang="ja-JP"/>
                        </a:p>
                      </a:txBody>
                      <a:tcPr>
                        <a:blipFill>
                          <a:blip r:embed="rId5"/>
                          <a:stretch>
                            <a:fillRect l="-300535" t="-164167" r="-535" b="-5833"/>
                          </a:stretch>
                        </a:blipFill>
                      </a:tcPr>
                    </a:tc>
                    <a:extLst>
                      <a:ext uri="{0D108BD9-81ED-4DB2-BD59-A6C34878D82A}">
                        <a16:rowId xmlns:a16="http://schemas.microsoft.com/office/drawing/2014/main" val="2239062095"/>
                      </a:ext>
                    </a:extLst>
                  </a:tr>
                </a:tbl>
              </a:graphicData>
            </a:graphic>
          </p:graphicFrame>
        </mc:Fallback>
      </mc:AlternateContent>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87352" t="2044" r="3690" b="93491"/>
          <a:stretch/>
        </p:blipFill>
        <p:spPr>
          <a:xfrm>
            <a:off x="7803110" y="3498058"/>
            <a:ext cx="1148009" cy="304800"/>
          </a:xfrm>
          <a:prstGeom prst="rect">
            <a:avLst/>
          </a:prstGeom>
        </p:spPr>
      </p:pic>
    </p:spTree>
    <p:extLst>
      <p:ext uri="{BB962C8B-B14F-4D97-AF65-F5344CB8AC3E}">
        <p14:creationId xmlns:p14="http://schemas.microsoft.com/office/powerpoint/2010/main" val="14489357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振り上げシミュレーション</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685" y="3726180"/>
            <a:ext cx="4523315" cy="3111521"/>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2582" y="3794760"/>
            <a:ext cx="4561418" cy="3063239"/>
          </a:xfrm>
          <a:prstGeom prst="rect">
            <a:avLst/>
          </a:prstGeom>
        </p:spPr>
      </p:pic>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ext uri="{D42A27DB-BD31-4B8C-83A1-F6EECF244321}">
                    <p14:modId xmlns:p14="http://schemas.microsoft.com/office/powerpoint/2010/main" val="3353802276"/>
                  </p:ext>
                </p:extLst>
              </p:nvPr>
            </p:nvGraphicFramePr>
            <p:xfrm>
              <a:off x="0" y="1325563"/>
              <a:ext cx="9144000" cy="232833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3130300513"/>
                        </a:ext>
                      </a:extLst>
                    </a:gridCol>
                    <a:gridCol w="3048000">
                      <a:extLst>
                        <a:ext uri="{9D8B030D-6E8A-4147-A177-3AD203B41FA5}">
                          <a16:colId xmlns:a16="http://schemas.microsoft.com/office/drawing/2014/main" val="361507922"/>
                        </a:ext>
                      </a:extLst>
                    </a:gridCol>
                    <a:gridCol w="3048000">
                      <a:extLst>
                        <a:ext uri="{9D8B030D-6E8A-4147-A177-3AD203B41FA5}">
                          <a16:colId xmlns:a16="http://schemas.microsoft.com/office/drawing/2014/main" val="2602205903"/>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val="2264194056"/>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algn="ct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1" i="1" dirty="0" smtClean="0">
                                      <a:solidFill>
                                        <a:srgbClr val="FF0000"/>
                                      </a:solidFill>
                                      <a:latin typeface="Cambria Math" panose="02040503050406030204" pitchFamily="18" charset="0"/>
                                    </a:rPr>
                                    <m:t>𝟑</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val="1293998352"/>
                      </a:ext>
                    </a:extLst>
                  </a:tr>
                  <a:tr h="582083">
                    <a:tc>
                      <a:txBody>
                        <a:bodyPr/>
                        <a:lstStyle/>
                        <a:p>
                          <a:pPr algn="ctr"/>
                          <a:r>
                            <a:rPr kumimoji="1" lang="ja-JP" altLang="en-US" sz="3200" dirty="0" smtClean="0">
                              <a:solidFill>
                                <a:srgbClr val="00D600"/>
                              </a:solidFill>
                            </a:rPr>
                            <a:t>パターン</a:t>
                          </a:r>
                          <a:r>
                            <a:rPr kumimoji="1" lang="en-US" altLang="ja-JP" sz="3200" dirty="0" smtClean="0">
                              <a:solidFill>
                                <a:srgbClr val="00D600"/>
                              </a:solidFill>
                            </a:rPr>
                            <a:t>2</a:t>
                          </a:r>
                          <a:endParaRPr kumimoji="1" lang="ja-JP" altLang="en-US" sz="3200" dirty="0">
                            <a:solidFill>
                              <a:srgbClr val="00D6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00D600"/>
                                    </a:solidFill>
                                    <a:latin typeface="Cambria Math" panose="02040503050406030204" pitchFamily="18" charset="0"/>
                                  </a:rPr>
                                  <m:t>0.4</m:t>
                                </m:r>
                              </m:oMath>
                            </m:oMathPara>
                          </a14:m>
                          <a:endParaRPr kumimoji="1" lang="ja-JP" altLang="en-US" sz="2400" dirty="0">
                            <a:solidFill>
                              <a:srgbClr val="00D600"/>
                            </a:solidFill>
                          </a:endParaRPr>
                        </a:p>
                      </a:txBody>
                      <a:tcPr>
                        <a:solidFill>
                          <a:schemeClr val="bg1"/>
                        </a:solidFill>
                      </a:tcPr>
                    </a:tc>
                    <a:tc>
                      <a:txBody>
                        <a:bodyPr/>
                        <a:lstStyle/>
                        <a:p>
                          <a:pPr algn="ctr"/>
                          <a:r>
                            <a:rPr kumimoji="1" lang="en-US" altLang="ja-JP" sz="2800" b="0" dirty="0" smtClean="0">
                              <a:solidFill>
                                <a:srgbClr val="00D600"/>
                              </a:solidFill>
                            </a:rPr>
                            <a:t>  </a:t>
                          </a:r>
                          <a14:m>
                            <m:oMath xmlns:m="http://schemas.openxmlformats.org/officeDocument/2006/math">
                              <m:r>
                                <a:rPr kumimoji="1" lang="en-US" altLang="ja-JP" sz="2800" b="0" i="1" dirty="0" smtClean="0">
                                  <a:solidFill>
                                    <a:srgbClr val="00D600"/>
                                  </a:solidFill>
                                  <a:latin typeface="Cambria Math" panose="02040503050406030204" pitchFamily="18" charset="0"/>
                                </a:rPr>
                                <m:t>1.0×</m:t>
                              </m:r>
                              <m:sSup>
                                <m:sSupPr>
                                  <m:ctrlPr>
                                    <a:rPr kumimoji="1" lang="en-US" altLang="ja-JP" sz="2800" b="0" i="1" dirty="0" smtClean="0">
                                      <a:solidFill>
                                        <a:srgbClr val="00D600"/>
                                      </a:solidFill>
                                      <a:latin typeface="Cambria Math" panose="02040503050406030204" pitchFamily="18" charset="0"/>
                                    </a:rPr>
                                  </m:ctrlPr>
                                </m:sSupPr>
                                <m:e>
                                  <m:r>
                                    <a:rPr kumimoji="1" lang="en-US" altLang="ja-JP" sz="2800" b="0" i="1" dirty="0" smtClean="0">
                                      <a:solidFill>
                                        <a:srgbClr val="00D600"/>
                                      </a:solidFill>
                                      <a:latin typeface="Cambria Math" panose="02040503050406030204" pitchFamily="18" charset="0"/>
                                    </a:rPr>
                                    <m:t>10</m:t>
                                  </m:r>
                                </m:e>
                                <m:sup>
                                  <m:r>
                                    <a:rPr kumimoji="1" lang="en-US" altLang="ja-JP" sz="2800" b="1" i="1" dirty="0" smtClean="0">
                                      <a:solidFill>
                                        <a:srgbClr val="00D600"/>
                                      </a:solidFill>
                                      <a:latin typeface="Cambria Math" panose="02040503050406030204" pitchFamily="18" charset="0"/>
                                    </a:rPr>
                                    <m:t>𝟒</m:t>
                                  </m:r>
                                </m:sup>
                              </m:sSup>
                              <m:r>
                                <m:rPr>
                                  <m:nor/>
                                </m:rPr>
                                <a:rPr kumimoji="1" lang="en-US" altLang="ja-JP" sz="2800" dirty="0" smtClean="0">
                                  <a:solidFill>
                                    <a:srgbClr val="00D600"/>
                                  </a:solidFill>
                                </a:rPr>
                                <m:t> </m:t>
                              </m:r>
                            </m:oMath>
                          </a14:m>
                          <a:endParaRPr kumimoji="1" lang="ja-JP" altLang="en-US" sz="2800" dirty="0">
                            <a:solidFill>
                              <a:srgbClr val="00D600"/>
                            </a:solidFill>
                          </a:endParaRPr>
                        </a:p>
                      </a:txBody>
                      <a:tcPr>
                        <a:solidFill>
                          <a:schemeClr val="bg1"/>
                        </a:solidFill>
                      </a:tcPr>
                    </a:tc>
                    <a:extLst>
                      <a:ext uri="{0D108BD9-81ED-4DB2-BD59-A6C34878D82A}">
                        <a16:rowId xmlns:a16="http://schemas.microsoft.com/office/drawing/2014/main" val="2144666339"/>
                      </a:ext>
                    </a:extLst>
                  </a:tr>
                  <a:tr h="582083">
                    <a:tc>
                      <a:txBody>
                        <a:bodyPr/>
                        <a:lstStyle/>
                        <a:p>
                          <a:pPr algn="ctr"/>
                          <a:r>
                            <a:rPr kumimoji="1" lang="ja-JP" altLang="en-US" sz="3200" dirty="0" smtClean="0">
                              <a:solidFill>
                                <a:srgbClr val="0000FF"/>
                              </a:solidFill>
                            </a:rPr>
                            <a:t>パターン</a:t>
                          </a:r>
                          <a:r>
                            <a:rPr kumimoji="1" lang="en-US" altLang="ja-JP" sz="3200" dirty="0" smtClean="0">
                              <a:solidFill>
                                <a:srgbClr val="0000FF"/>
                              </a:solidFill>
                            </a:rPr>
                            <a:t>3</a:t>
                          </a:r>
                          <a:endParaRPr kumimoji="1" lang="ja-JP" altLang="en-US" sz="3200" dirty="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0000FF"/>
                                    </a:solidFill>
                                    <a:latin typeface="Cambria Math" panose="02040503050406030204" pitchFamily="18" charset="0"/>
                                  </a:rPr>
                                  <m:t>0.4</m:t>
                                </m:r>
                              </m:oMath>
                            </m:oMathPara>
                          </a14:m>
                          <a:endParaRPr kumimoji="1" lang="ja-JP" altLang="en-US" sz="2400" dirty="0">
                            <a:solidFill>
                              <a:srgbClr val="0000FF"/>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0000FF"/>
                                  </a:solidFill>
                                  <a:latin typeface="Cambria Math" panose="02040503050406030204" pitchFamily="18" charset="0"/>
                                </a:rPr>
                                <m:t>1.0×</m:t>
                              </m:r>
                              <m:sSup>
                                <m:sSupPr>
                                  <m:ctrlPr>
                                    <a:rPr kumimoji="1" lang="en-US" altLang="ja-JP" sz="2800" b="0" i="1" dirty="0" smtClean="0">
                                      <a:solidFill>
                                        <a:srgbClr val="0000FF"/>
                                      </a:solidFill>
                                      <a:latin typeface="Cambria Math" panose="02040503050406030204" pitchFamily="18" charset="0"/>
                                    </a:rPr>
                                  </m:ctrlPr>
                                </m:sSupPr>
                                <m:e>
                                  <m:r>
                                    <a:rPr kumimoji="1" lang="en-US" altLang="ja-JP" sz="2800" b="0" i="1" dirty="0" smtClean="0">
                                      <a:solidFill>
                                        <a:srgbClr val="0000FF"/>
                                      </a:solidFill>
                                      <a:latin typeface="Cambria Math" panose="02040503050406030204" pitchFamily="18" charset="0"/>
                                    </a:rPr>
                                    <m:t>10</m:t>
                                  </m:r>
                                </m:e>
                                <m:sup>
                                  <m:r>
                                    <a:rPr kumimoji="1" lang="en-US" altLang="ja-JP" sz="2800" b="1" i="1" dirty="0" smtClean="0">
                                      <a:solidFill>
                                        <a:srgbClr val="0000FF"/>
                                      </a:solidFill>
                                      <a:latin typeface="Cambria Math" panose="02040503050406030204" pitchFamily="18" charset="0"/>
                                    </a:rPr>
                                    <m:t>𝟓</m:t>
                                  </m:r>
                                </m:sup>
                              </m:sSup>
                            </m:oMath>
                          </a14:m>
                          <a:r>
                            <a:rPr kumimoji="1" lang="en-US" altLang="ja-JP" sz="2800" dirty="0" smtClean="0">
                              <a:solidFill>
                                <a:srgbClr val="0000FF"/>
                              </a:solidFill>
                            </a:rPr>
                            <a:t> </a:t>
                          </a:r>
                          <a:endParaRPr kumimoji="1" lang="ja-JP" altLang="en-US" sz="2800" dirty="0">
                            <a:solidFill>
                              <a:srgbClr val="0000FF"/>
                            </a:solidFill>
                          </a:endParaRPr>
                        </a:p>
                      </a:txBody>
                      <a:tcPr>
                        <a:solidFill>
                          <a:schemeClr val="bg1"/>
                        </a:solidFill>
                      </a:tcPr>
                    </a:tc>
                    <a:extLst>
                      <a:ext uri="{0D108BD9-81ED-4DB2-BD59-A6C34878D82A}">
                        <a16:rowId xmlns:a16="http://schemas.microsoft.com/office/drawing/2014/main" val="3736003777"/>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3353802276"/>
                  </p:ext>
                </p:extLst>
              </p:nvPr>
            </p:nvGraphicFramePr>
            <p:xfrm>
              <a:off x="0" y="1325563"/>
              <a:ext cx="9144000" cy="232833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3130300513"/>
                        </a:ext>
                      </a:extLst>
                    </a:gridCol>
                    <a:gridCol w="3048000">
                      <a:extLst>
                        <a:ext uri="{9D8B030D-6E8A-4147-A177-3AD203B41FA5}">
                          <a16:colId xmlns:a16="http://schemas.microsoft.com/office/drawing/2014/main" val="361507922"/>
                        </a:ext>
                      </a:extLst>
                    </a:gridCol>
                    <a:gridCol w="3048000">
                      <a:extLst>
                        <a:ext uri="{9D8B030D-6E8A-4147-A177-3AD203B41FA5}">
                          <a16:colId xmlns:a16="http://schemas.microsoft.com/office/drawing/2014/main" val="2602205903"/>
                        </a:ext>
                      </a:extLst>
                    </a:gridCol>
                  </a:tblGrid>
                  <a:tr h="582083">
                    <a:tc>
                      <a:txBody>
                        <a:bodyPr/>
                        <a:lstStyle/>
                        <a:p>
                          <a:endParaRPr kumimoji="1" lang="ja-JP" altLang="en-US" dirty="0"/>
                        </a:p>
                      </a:txBody>
                      <a:tcPr/>
                    </a:tc>
                    <a:tc>
                      <a:txBody>
                        <a:bodyPr/>
                        <a:lstStyle/>
                        <a:p>
                          <a:endParaRPr lang="ja-JP"/>
                        </a:p>
                      </a:txBody>
                      <a:tcPr>
                        <a:blipFill>
                          <a:blip r:embed="rId4"/>
                          <a:stretch>
                            <a:fillRect l="-100400" t="-1042" r="-100600" b="-332292"/>
                          </a:stretch>
                        </a:blipFill>
                      </a:tcPr>
                    </a:tc>
                    <a:tc>
                      <a:txBody>
                        <a:bodyPr/>
                        <a:lstStyle/>
                        <a:p>
                          <a:endParaRPr lang="ja-JP"/>
                        </a:p>
                      </a:txBody>
                      <a:tcPr>
                        <a:blipFill>
                          <a:blip r:embed="rId4"/>
                          <a:stretch>
                            <a:fillRect l="-200400" t="-1042" r="-600" b="-332292"/>
                          </a:stretch>
                        </a:blipFill>
                      </a:tcPr>
                    </a:tc>
                    <a:extLst>
                      <a:ext uri="{0D108BD9-81ED-4DB2-BD59-A6C34878D82A}">
                        <a16:rowId xmlns:a16="http://schemas.microsoft.com/office/drawing/2014/main" val="2264194056"/>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4"/>
                          <a:stretch>
                            <a:fillRect l="-100400" t="-101042" r="-100600" b="-232292"/>
                          </a:stretch>
                        </a:blipFill>
                      </a:tcPr>
                    </a:tc>
                    <a:tc>
                      <a:txBody>
                        <a:bodyPr/>
                        <a:lstStyle/>
                        <a:p>
                          <a:endParaRPr lang="ja-JP"/>
                        </a:p>
                      </a:txBody>
                      <a:tcPr>
                        <a:blipFill>
                          <a:blip r:embed="rId4"/>
                          <a:stretch>
                            <a:fillRect l="-200400" t="-101042" r="-600" b="-232292"/>
                          </a:stretch>
                        </a:blipFill>
                      </a:tcPr>
                    </a:tc>
                    <a:extLst>
                      <a:ext uri="{0D108BD9-81ED-4DB2-BD59-A6C34878D82A}">
                        <a16:rowId xmlns:a16="http://schemas.microsoft.com/office/drawing/2014/main" val="1293998352"/>
                      </a:ext>
                    </a:extLst>
                  </a:tr>
                  <a:tr h="582083">
                    <a:tc>
                      <a:txBody>
                        <a:bodyPr/>
                        <a:lstStyle/>
                        <a:p>
                          <a:pPr algn="ctr"/>
                          <a:r>
                            <a:rPr kumimoji="1" lang="ja-JP" altLang="en-US" sz="3200" dirty="0" smtClean="0">
                              <a:solidFill>
                                <a:srgbClr val="00D600"/>
                              </a:solidFill>
                            </a:rPr>
                            <a:t>パターン</a:t>
                          </a:r>
                          <a:r>
                            <a:rPr kumimoji="1" lang="en-US" altLang="ja-JP" sz="3200" dirty="0" smtClean="0">
                              <a:solidFill>
                                <a:srgbClr val="00D600"/>
                              </a:solidFill>
                            </a:rPr>
                            <a:t>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4"/>
                          <a:stretch>
                            <a:fillRect l="-100400" t="-203158" r="-100600" b="-134737"/>
                          </a:stretch>
                        </a:blipFill>
                      </a:tcPr>
                    </a:tc>
                    <a:tc>
                      <a:txBody>
                        <a:bodyPr/>
                        <a:lstStyle/>
                        <a:p>
                          <a:endParaRPr lang="ja-JP"/>
                        </a:p>
                      </a:txBody>
                      <a:tcPr>
                        <a:blipFill>
                          <a:blip r:embed="rId4"/>
                          <a:stretch>
                            <a:fillRect l="-200400" t="-203158" r="-600" b="-134737"/>
                          </a:stretch>
                        </a:blipFill>
                      </a:tcPr>
                    </a:tc>
                    <a:extLst>
                      <a:ext uri="{0D108BD9-81ED-4DB2-BD59-A6C34878D82A}">
                        <a16:rowId xmlns:a16="http://schemas.microsoft.com/office/drawing/2014/main" val="2144666339"/>
                      </a:ext>
                    </a:extLst>
                  </a:tr>
                  <a:tr h="582083">
                    <a:tc>
                      <a:txBody>
                        <a:bodyPr/>
                        <a:lstStyle/>
                        <a:p>
                          <a:pPr algn="ctr"/>
                          <a:r>
                            <a:rPr kumimoji="1" lang="ja-JP" altLang="en-US" sz="3200" dirty="0" smtClean="0">
                              <a:solidFill>
                                <a:srgbClr val="0000FF"/>
                              </a:solidFill>
                            </a:rPr>
                            <a:t>パターン</a:t>
                          </a:r>
                          <a:r>
                            <a:rPr kumimoji="1" lang="en-US" altLang="ja-JP" sz="3200" dirty="0" smtClean="0">
                              <a:solidFill>
                                <a:srgbClr val="0000FF"/>
                              </a:solidFill>
                            </a:rPr>
                            <a:t>3</a:t>
                          </a:r>
                          <a:endParaRPr kumimoji="1" lang="ja-JP" altLang="en-US" sz="3200" dirty="0">
                            <a:solidFill>
                              <a:srgbClr val="0000FF"/>
                            </a:solidFill>
                          </a:endParaRPr>
                        </a:p>
                      </a:txBody>
                      <a:tcPr>
                        <a:solidFill>
                          <a:schemeClr val="bg1"/>
                        </a:solidFill>
                      </a:tcPr>
                    </a:tc>
                    <a:tc>
                      <a:txBody>
                        <a:bodyPr/>
                        <a:lstStyle/>
                        <a:p>
                          <a:endParaRPr lang="ja-JP"/>
                        </a:p>
                      </a:txBody>
                      <a:tcPr>
                        <a:blipFill>
                          <a:blip r:embed="rId4"/>
                          <a:stretch>
                            <a:fillRect l="-100400" t="-300000" r="-100600" b="-33333"/>
                          </a:stretch>
                        </a:blipFill>
                      </a:tcPr>
                    </a:tc>
                    <a:tc>
                      <a:txBody>
                        <a:bodyPr/>
                        <a:lstStyle/>
                        <a:p>
                          <a:endParaRPr lang="ja-JP"/>
                        </a:p>
                      </a:txBody>
                      <a:tcPr>
                        <a:blipFill>
                          <a:blip r:embed="rId4"/>
                          <a:stretch>
                            <a:fillRect l="-200400" t="-300000" r="-600" b="-33333"/>
                          </a:stretch>
                        </a:blipFill>
                      </a:tcPr>
                    </a:tc>
                    <a:extLst>
                      <a:ext uri="{0D108BD9-81ED-4DB2-BD59-A6C34878D82A}">
                        <a16:rowId xmlns:a16="http://schemas.microsoft.com/office/drawing/2014/main" val="3736003777"/>
                      </a:ext>
                    </a:extLst>
                  </a:tr>
                </a:tbl>
              </a:graphicData>
            </a:graphic>
          </p:graphicFrame>
        </mc:Fallback>
      </mc:AlternateContent>
    </p:spTree>
    <p:extLst>
      <p:ext uri="{BB962C8B-B14F-4D97-AF65-F5344CB8AC3E}">
        <p14:creationId xmlns:p14="http://schemas.microsoft.com/office/powerpoint/2010/main" val="34598408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FC2C6610-6C17-46E9-8A65-BD42AE460D96}"/>
              </a:ext>
            </a:extLst>
          </p:cNvPr>
          <p:cNvSpPr txBox="1">
            <a:spLocks/>
          </p:cNvSpPr>
          <p:nvPr/>
        </p:nvSpPr>
        <p:spPr>
          <a:xfrm>
            <a:off x="628650" y="276621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dirty="0" smtClean="0">
                <a:latin typeface="ＭＳ Ｐゴシック" panose="020B0600070205080204" pitchFamily="50" charset="-128"/>
                <a:ea typeface="ＭＳ Ｐゴシック" panose="020B0600070205080204" pitchFamily="50" charset="-128"/>
              </a:rPr>
              <a:t>実験</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9524318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安定化制御実験</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985260"/>
            <a:ext cx="4586252" cy="2872740"/>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8728" y="3985260"/>
            <a:ext cx="4548704" cy="2781300"/>
          </a:xfrm>
          <a:prstGeom prst="rect">
            <a:avLst/>
          </a:prstGeom>
        </p:spPr>
      </p:pic>
      <mc:AlternateContent xmlns:mc="http://schemas.openxmlformats.org/markup-compatibility/2006" xmlns:a14="http://schemas.microsoft.com/office/drawing/2010/main">
        <mc:Choice Requires="a14">
          <p:graphicFrame>
            <p:nvGraphicFramePr>
              <p:cNvPr id="7" name="表 6"/>
              <p:cNvGraphicFramePr>
                <a:graphicFrameLocks noGrp="1"/>
              </p:cNvGraphicFramePr>
              <p:nvPr>
                <p:extLst>
                  <p:ext uri="{D42A27DB-BD31-4B8C-83A1-F6EECF244321}">
                    <p14:modId xmlns:p14="http://schemas.microsoft.com/office/powerpoint/2010/main" val="2875418006"/>
                  </p:ext>
                </p:extLst>
              </p:nvPr>
            </p:nvGraphicFramePr>
            <p:xfrm>
              <a:off x="0" y="1325563"/>
              <a:ext cx="9107433" cy="1138660"/>
            </p:xfrm>
            <a:graphic>
              <a:graphicData uri="http://schemas.openxmlformats.org/drawingml/2006/table">
                <a:tbl>
                  <a:tblPr firstRow="1" bandRow="1">
                    <a:tableStyleId>{D7AC3CCA-C797-4891-BE02-D94E43425B78}</a:tableStyleId>
                  </a:tblPr>
                  <a:tblGrid>
                    <a:gridCol w="3035811">
                      <a:extLst>
                        <a:ext uri="{9D8B030D-6E8A-4147-A177-3AD203B41FA5}">
                          <a16:colId xmlns:a16="http://schemas.microsoft.com/office/drawing/2014/main" val="420908387"/>
                        </a:ext>
                      </a:extLst>
                    </a:gridCol>
                    <a:gridCol w="3035811">
                      <a:extLst>
                        <a:ext uri="{9D8B030D-6E8A-4147-A177-3AD203B41FA5}">
                          <a16:colId xmlns:a16="http://schemas.microsoft.com/office/drawing/2014/main" val="1765442420"/>
                        </a:ext>
                      </a:extLst>
                    </a:gridCol>
                    <a:gridCol w="3035811">
                      <a:extLst>
                        <a:ext uri="{9D8B030D-6E8A-4147-A177-3AD203B41FA5}">
                          <a16:colId xmlns:a16="http://schemas.microsoft.com/office/drawing/2014/main" val="210263993"/>
                        </a:ext>
                      </a:extLst>
                    </a:gridCol>
                  </a:tblGrid>
                  <a:tr h="556577">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894484372"/>
                      </a:ext>
                    </a:extLst>
                  </a:tr>
                  <a:tr h="582083">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𝑑𝑖𝑎𝑔</m:t>
                                </m:r>
                                <m:r>
                                  <a:rPr kumimoji="1" lang="en-US" altLang="ja-JP" sz="2400" i="1" dirty="0" smtClean="0">
                                    <a:solidFill>
                                      <a:srgbClr val="FF0000"/>
                                    </a:solidFill>
                                    <a:latin typeface="Cambria Math" panose="02040503050406030204" pitchFamily="18" charset="0"/>
                                  </a:rPr>
                                  <m:t>(1</m:t>
                                </m:r>
                                <m:r>
                                  <a:rPr kumimoji="1" lang="en-US" altLang="ja-JP" sz="2400" i="1" dirty="0" smtClean="0">
                                    <a:solidFill>
                                      <a:srgbClr val="FF0000"/>
                                    </a:solidFill>
                                    <a:latin typeface="Cambria Math" panose="02040503050406030204" pitchFamily="18" charset="0"/>
                                  </a:rPr>
                                  <m:t>𝐸</m:t>
                                </m:r>
                                <m:r>
                                  <a:rPr kumimoji="1" lang="en-US" altLang="ja-JP" sz="2400" i="1" dirty="0" smtClean="0">
                                    <a:solidFill>
                                      <a:srgbClr val="FF0000"/>
                                    </a:solidFill>
                                    <a:latin typeface="Cambria Math" panose="02040503050406030204" pitchFamily="18" charset="0"/>
                                  </a:rPr>
                                  <m:t>5,1</m:t>
                                </m:r>
                                <m:r>
                                  <a:rPr kumimoji="1" lang="en-US" altLang="ja-JP" sz="2400" i="1" dirty="0" smtClean="0">
                                    <a:solidFill>
                                      <a:srgbClr val="FF0000"/>
                                    </a:solidFill>
                                    <a:latin typeface="Cambria Math" panose="02040503050406030204" pitchFamily="18" charset="0"/>
                                  </a:rPr>
                                  <m:t>𝐸</m:t>
                                </m:r>
                                <m:r>
                                  <a:rPr kumimoji="1" lang="en-US" altLang="ja-JP" sz="2400" i="1" dirty="0" smtClean="0">
                                    <a:solidFill>
                                      <a:srgbClr val="FF0000"/>
                                    </a:solidFill>
                                    <a:latin typeface="Cambria Math" panose="02040503050406030204" pitchFamily="18" charset="0"/>
                                  </a:rPr>
                                  <m:t>5,1,1)</m:t>
                                </m:r>
                              </m:oMath>
                            </m:oMathPara>
                          </a14:m>
                          <a:endParaRPr kumimoji="1" lang="ja-JP" altLang="en-US" sz="24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m:t>
                                </m:r>
                                <m:r>
                                  <a:rPr kumimoji="1" lang="en-US" altLang="ja-JP" sz="2400" b="1" i="1" dirty="0" smtClean="0">
                                    <a:solidFill>
                                      <a:srgbClr val="FF0000"/>
                                    </a:solidFill>
                                    <a:latin typeface="Cambria Math" panose="02040503050406030204" pitchFamily="18" charset="0"/>
                                  </a:rPr>
                                  <m:t>𝟔𝟎</m:t>
                                </m:r>
                                <m:r>
                                  <a:rPr kumimoji="1" lang="en-US" altLang="ja-JP" sz="2400" i="1" dirty="0" smtClean="0">
                                    <a:solidFill>
                                      <a:srgbClr val="FF0000"/>
                                    </a:solidFill>
                                    <a:latin typeface="Cambria Math" panose="02040503050406030204" pitchFamily="18" charset="0"/>
                                  </a:rPr>
                                  <m:t>,0),(−</m:t>
                                </m:r>
                                <m:r>
                                  <a:rPr kumimoji="1" lang="en-US" altLang="ja-JP" sz="2400" b="1" i="1" dirty="0" smtClean="0">
                                    <a:solidFill>
                                      <a:srgbClr val="FF0000"/>
                                    </a:solidFill>
                                    <a:latin typeface="Cambria Math" panose="02040503050406030204" pitchFamily="18" charset="0"/>
                                  </a:rPr>
                                  <m:t>𝟔𝟎</m:t>
                                </m:r>
                                <m:r>
                                  <a:rPr kumimoji="1" lang="en-US" altLang="ja-JP" sz="2400" i="1" dirty="0" smtClean="0">
                                    <a:solidFill>
                                      <a:srgbClr val="FF0000"/>
                                    </a:solidFill>
                                    <a:latin typeface="Cambria Math" panose="02040503050406030204" pitchFamily="18" charset="0"/>
                                  </a:rPr>
                                  <m:t>,0))’</m:t>
                                </m:r>
                              </m:oMath>
                            </m:oMathPara>
                          </a14:m>
                          <a:endParaRPr kumimoji="1" lang="ja-JP" altLang="en-US" sz="24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0.005</m:t>
                                </m:r>
                              </m:oMath>
                            </m:oMathPara>
                          </a14:m>
                          <a:endParaRPr kumimoji="1" lang="ja-JP" altLang="en-US" sz="2400" dirty="0">
                            <a:solidFill>
                              <a:srgbClr val="FF0000"/>
                            </a:solidFill>
                          </a:endParaRPr>
                        </a:p>
                      </a:txBody>
                      <a:tcPr>
                        <a:solidFill>
                          <a:schemeClr val="bg1"/>
                        </a:solidFill>
                      </a:tcPr>
                    </a:tc>
                    <a:extLst>
                      <a:ext uri="{0D108BD9-81ED-4DB2-BD59-A6C34878D82A}">
                        <a16:rowId xmlns:a16="http://schemas.microsoft.com/office/drawing/2014/main" val="2737815113"/>
                      </a:ext>
                    </a:extLst>
                  </a:tr>
                </a:tbl>
              </a:graphicData>
            </a:graphic>
          </p:graphicFrame>
        </mc:Choice>
        <mc:Fallback xmlns="">
          <p:graphicFrame>
            <p:nvGraphicFramePr>
              <p:cNvPr id="7" name="表 6"/>
              <p:cNvGraphicFramePr>
                <a:graphicFrameLocks noGrp="1"/>
              </p:cNvGraphicFramePr>
              <p:nvPr>
                <p:extLst>
                  <p:ext uri="{D42A27DB-BD31-4B8C-83A1-F6EECF244321}">
                    <p14:modId xmlns:p14="http://schemas.microsoft.com/office/powerpoint/2010/main" val="2875418006"/>
                  </p:ext>
                </p:extLst>
              </p:nvPr>
            </p:nvGraphicFramePr>
            <p:xfrm>
              <a:off x="0" y="1325563"/>
              <a:ext cx="9107433" cy="1138660"/>
            </p:xfrm>
            <a:graphic>
              <a:graphicData uri="http://schemas.openxmlformats.org/drawingml/2006/table">
                <a:tbl>
                  <a:tblPr firstRow="1" bandRow="1">
                    <a:tableStyleId>{D7AC3CCA-C797-4891-BE02-D94E43425B78}</a:tableStyleId>
                  </a:tblPr>
                  <a:tblGrid>
                    <a:gridCol w="3035811">
                      <a:extLst>
                        <a:ext uri="{9D8B030D-6E8A-4147-A177-3AD203B41FA5}">
                          <a16:colId xmlns:a16="http://schemas.microsoft.com/office/drawing/2014/main" val="420908387"/>
                        </a:ext>
                      </a:extLst>
                    </a:gridCol>
                    <a:gridCol w="3035811">
                      <a:extLst>
                        <a:ext uri="{9D8B030D-6E8A-4147-A177-3AD203B41FA5}">
                          <a16:colId xmlns:a16="http://schemas.microsoft.com/office/drawing/2014/main" val="1765442420"/>
                        </a:ext>
                      </a:extLst>
                    </a:gridCol>
                    <a:gridCol w="3035811">
                      <a:extLst>
                        <a:ext uri="{9D8B030D-6E8A-4147-A177-3AD203B41FA5}">
                          <a16:colId xmlns:a16="http://schemas.microsoft.com/office/drawing/2014/main" val="210263993"/>
                        </a:ext>
                      </a:extLst>
                    </a:gridCol>
                  </a:tblGrid>
                  <a:tr h="556577">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894484372"/>
                      </a:ext>
                    </a:extLst>
                  </a:tr>
                  <a:tr h="582083">
                    <a:tc>
                      <a:txBody>
                        <a:bodyPr/>
                        <a:lstStyle/>
                        <a:p>
                          <a:endParaRPr lang="ja-JP"/>
                        </a:p>
                      </a:txBody>
                      <a:tcPr>
                        <a:blipFill>
                          <a:blip r:embed="rId4"/>
                          <a:stretch>
                            <a:fillRect l="-402" t="-101042" r="-200602" b="-2083"/>
                          </a:stretch>
                        </a:blipFill>
                      </a:tcPr>
                    </a:tc>
                    <a:tc>
                      <a:txBody>
                        <a:bodyPr/>
                        <a:lstStyle/>
                        <a:p>
                          <a:endParaRPr lang="ja-JP"/>
                        </a:p>
                      </a:txBody>
                      <a:tcPr>
                        <a:blipFill>
                          <a:blip r:embed="rId4"/>
                          <a:stretch>
                            <a:fillRect l="-100200" t="-101042" r="-100200" b="-2083"/>
                          </a:stretch>
                        </a:blipFill>
                      </a:tcPr>
                    </a:tc>
                    <a:tc>
                      <a:txBody>
                        <a:bodyPr/>
                        <a:lstStyle/>
                        <a:p>
                          <a:endParaRPr lang="ja-JP"/>
                        </a:p>
                      </a:txBody>
                      <a:tcPr>
                        <a:blipFill>
                          <a:blip r:embed="rId4"/>
                          <a:stretch>
                            <a:fillRect l="-200602" t="-101042" r="-402" b="-2083"/>
                          </a:stretch>
                        </a:blipFill>
                      </a:tcPr>
                    </a:tc>
                    <a:extLst>
                      <a:ext uri="{0D108BD9-81ED-4DB2-BD59-A6C34878D82A}">
                        <a16:rowId xmlns:a16="http://schemas.microsoft.com/office/drawing/2014/main" val="2737815113"/>
                      </a:ext>
                    </a:extLst>
                  </a:tr>
                </a:tbl>
              </a:graphicData>
            </a:graphic>
          </p:graphicFrame>
        </mc:Fallback>
      </mc:AlternateContent>
      <p:sp>
        <p:nvSpPr>
          <p:cNvPr id="8" name="テキスト ボックス 7"/>
          <p:cNvSpPr txBox="1"/>
          <p:nvPr/>
        </p:nvSpPr>
        <p:spPr>
          <a:xfrm>
            <a:off x="83820" y="2672609"/>
            <a:ext cx="5661660" cy="523220"/>
          </a:xfrm>
          <a:prstGeom prst="rect">
            <a:avLst/>
          </a:prstGeom>
          <a:noFill/>
        </p:spPr>
        <p:txBody>
          <a:bodyPr wrap="square" rtlCol="0">
            <a:spAutoFit/>
          </a:bodyPr>
          <a:lstStyle/>
          <a:p>
            <a:r>
              <a:rPr lang="ja-JP" altLang="en-US" sz="2800" dirty="0" smtClean="0">
                <a:latin typeface="ＭＳ Ｐゴシック" panose="020B0600070205080204" pitchFamily="50" charset="-128"/>
                <a:ea typeface="ＭＳ Ｐゴシック" panose="020B0600070205080204" pitchFamily="50" charset="-128"/>
              </a:rPr>
              <a:t>この時の初期角度は</a:t>
            </a:r>
            <a:r>
              <a:rPr lang="en-US" altLang="ja-JP" sz="2800" dirty="0" smtClean="0">
                <a:latin typeface="ＭＳ Ｐゴシック" panose="020B0600070205080204" pitchFamily="50" charset="-128"/>
                <a:ea typeface="ＭＳ Ｐゴシック" panose="020B0600070205080204" pitchFamily="50" charset="-128"/>
              </a:rPr>
              <a:t>11.34°</a:t>
            </a:r>
            <a:endParaRPr kumimoji="1" lang="ja-JP" altLang="en-US" sz="28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6619310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目標値変更実験</a:t>
            </a:r>
            <a:r>
              <a:rPr kumimoji="1" lang="en-US" altLang="ja-JP" dirty="0" smtClean="0"/>
              <a:t>(</a:t>
            </a:r>
            <a:r>
              <a:rPr kumimoji="1" lang="ja-JP" altLang="en-US" dirty="0" smtClean="0"/>
              <a:t>重み行列比較）</a:t>
            </a:r>
            <a:endParaRPr kumimoji="1" lang="ja-JP" altLang="en-US" dirty="0"/>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ext uri="{D42A27DB-BD31-4B8C-83A1-F6EECF244321}">
                    <p14:modId xmlns:p14="http://schemas.microsoft.com/office/powerpoint/2010/main" val="3286854609"/>
                  </p:ext>
                </p:extLst>
              </p:nvPr>
            </p:nvGraphicFramePr>
            <p:xfrm>
              <a:off x="0" y="1325561"/>
              <a:ext cx="9117456" cy="2567204"/>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4117815897"/>
                        </a:ext>
                      </a:extLst>
                    </a:gridCol>
                    <a:gridCol w="2279364">
                      <a:extLst>
                        <a:ext uri="{9D8B030D-6E8A-4147-A177-3AD203B41FA5}">
                          <a16:colId xmlns:a16="http://schemas.microsoft.com/office/drawing/2014/main" val="3473212104"/>
                        </a:ext>
                      </a:extLst>
                    </a:gridCol>
                    <a:gridCol w="2279364">
                      <a:extLst>
                        <a:ext uri="{9D8B030D-6E8A-4147-A177-3AD203B41FA5}">
                          <a16:colId xmlns:a16="http://schemas.microsoft.com/office/drawing/2014/main" val="388635526"/>
                        </a:ext>
                      </a:extLst>
                    </a:gridCol>
                    <a:gridCol w="2279364">
                      <a:extLst>
                        <a:ext uri="{9D8B030D-6E8A-4147-A177-3AD203B41FA5}">
                          <a16:colId xmlns:a16="http://schemas.microsoft.com/office/drawing/2014/main" val="1395294219"/>
                        </a:ext>
                      </a:extLst>
                    </a:gridCol>
                  </a:tblGrid>
                  <a:tr h="582562">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571526892"/>
                      </a:ext>
                    </a:extLst>
                  </a:tr>
                  <a:tr h="582562">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0" i="1" dirty="0" smtClean="0">
                                    <a:solidFill>
                                      <a:srgbClr val="FF0000"/>
                                    </a:solidFill>
                                    <a:latin typeface="Cambria Math" panose="02040503050406030204" pitchFamily="18" charset="0"/>
                                  </a:rPr>
                                  <m:t>3</m:t>
                                </m:r>
                                <m:r>
                                  <a:rPr kumimoji="1" lang="en-US" altLang="ja-JP" sz="2000" i="1" dirty="0" smtClean="0">
                                    <a:solidFill>
                                      <a:srgbClr val="FF0000"/>
                                    </a:solidFill>
                                    <a:latin typeface="Cambria Math" panose="02040503050406030204" pitchFamily="18" charset="0"/>
                                  </a:rPr>
                                  <m:t>0,0),(−</m:t>
                                </m:r>
                                <m:r>
                                  <a:rPr kumimoji="1" lang="en-US" altLang="ja-JP" sz="2000" b="0" i="1" dirty="0" smtClean="0">
                                    <a:solidFill>
                                      <a:srgbClr val="FF0000"/>
                                    </a:solidFill>
                                    <a:latin typeface="Cambria Math" panose="02040503050406030204" pitchFamily="18" charset="0"/>
                                  </a:rPr>
                                  <m:t>3</m:t>
                                </m:r>
                                <m:r>
                                  <a:rPr kumimoji="1" lang="en-US" altLang="ja-JP" sz="2000" i="1" dirty="0" smtClean="0">
                                    <a:solidFill>
                                      <a:srgbClr val="FF0000"/>
                                    </a:solidFill>
                                    <a:latin typeface="Cambria Math" panose="02040503050406030204" pitchFamily="18" charset="0"/>
                                  </a:rPr>
                                  <m:t>0,0))’</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0.005</m:t>
                                </m:r>
                              </m:oMath>
                            </m:oMathPara>
                          </a14:m>
                          <a:endParaRPr kumimoji="1" lang="ja-JP" altLang="en-US" sz="2400" dirty="0">
                            <a:solidFill>
                              <a:srgbClr val="FF0000"/>
                            </a:solidFill>
                          </a:endParaRPr>
                        </a:p>
                      </a:txBody>
                      <a:tcPr>
                        <a:solidFill>
                          <a:schemeClr val="bg1"/>
                        </a:solidFill>
                      </a:tcPr>
                    </a:tc>
                    <a:extLst>
                      <a:ext uri="{0D108BD9-81ED-4DB2-BD59-A6C34878D82A}">
                        <a16:rowId xmlns:a16="http://schemas.microsoft.com/office/drawing/2014/main" val="3768622849"/>
                      </a:ext>
                    </a:extLst>
                  </a:tr>
                  <a:tr h="640607">
                    <a:tc>
                      <a:txBody>
                        <a:bodyPr/>
                        <a:lstStyle/>
                        <a:p>
                          <a:pPr algn="ctr"/>
                          <a:r>
                            <a:rPr kumimoji="1" lang="ja-JP" altLang="en-US" sz="3200" dirty="0" smtClean="0">
                              <a:solidFill>
                                <a:srgbClr val="00D600"/>
                              </a:solidFill>
                            </a:rPr>
                            <a:t>パターン２</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6</m:t>
                                </m:r>
                                <m:r>
                                  <a:rPr kumimoji="1" lang="en-US" altLang="ja-JP" sz="2000" i="1" dirty="0" smtClean="0">
                                    <a:solidFill>
                                      <a:srgbClr val="00D600"/>
                                    </a:solidFill>
                                    <a:latin typeface="Cambria Math" panose="02040503050406030204" pitchFamily="18" charset="0"/>
                                  </a:rPr>
                                  <m:t>,1,1)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m:t>
                                </m:r>
                                <m:r>
                                  <a:rPr kumimoji="1" lang="en-US" altLang="ja-JP" sz="2000" b="0" i="1" dirty="0" smtClean="0">
                                    <a:solidFill>
                                      <a:srgbClr val="00D600"/>
                                    </a:solidFill>
                                    <a:latin typeface="Cambria Math" panose="02040503050406030204" pitchFamily="18" charset="0"/>
                                  </a:rPr>
                                  <m:t>3</m:t>
                                </m:r>
                                <m:r>
                                  <a:rPr kumimoji="1" lang="en-US" altLang="ja-JP" sz="2000" i="1" dirty="0" smtClean="0">
                                    <a:solidFill>
                                      <a:srgbClr val="00D600"/>
                                    </a:solidFill>
                                    <a:latin typeface="Cambria Math" panose="02040503050406030204" pitchFamily="18" charset="0"/>
                                  </a:rPr>
                                  <m:t>0,0),(−</m:t>
                                </m:r>
                                <m:r>
                                  <a:rPr kumimoji="1" lang="en-US" altLang="ja-JP" sz="2000" b="0" i="1" dirty="0" smtClean="0">
                                    <a:solidFill>
                                      <a:srgbClr val="00D600"/>
                                    </a:solidFill>
                                    <a:latin typeface="Cambria Math" panose="02040503050406030204" pitchFamily="18" charset="0"/>
                                  </a:rPr>
                                  <m:t>3</m:t>
                                </m:r>
                                <m:r>
                                  <a:rPr kumimoji="1" lang="en-US" altLang="ja-JP" sz="2000" i="1" dirty="0" smtClean="0">
                                    <a:solidFill>
                                      <a:srgbClr val="00D600"/>
                                    </a:solidFill>
                                    <a:latin typeface="Cambria Math" panose="02040503050406030204" pitchFamily="18" charset="0"/>
                                  </a:rPr>
                                  <m:t>0,0))’</m:t>
                                </m:r>
                              </m:oMath>
                            </m:oMathPara>
                          </a14:m>
                          <a:endParaRPr kumimoji="1" lang="ja-JP" altLang="en-US" sz="2000" dirty="0" smtClean="0">
                            <a:solidFill>
                              <a:srgbClr val="00D600"/>
                            </a:solidFill>
                          </a:endParaRPr>
                        </a:p>
                        <a:p>
                          <a:endParaRPr kumimoji="1" lang="ja-JP" altLang="en-US" sz="20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i="1" dirty="0" smtClean="0">
                                    <a:solidFill>
                                      <a:srgbClr val="00D600"/>
                                    </a:solidFill>
                                    <a:latin typeface="Cambria Math" panose="02040503050406030204" pitchFamily="18" charset="0"/>
                                  </a:rPr>
                                  <m:t>0.005</m:t>
                                </m:r>
                              </m:oMath>
                            </m:oMathPara>
                          </a14:m>
                          <a:endParaRPr kumimoji="1" lang="ja-JP" altLang="en-US" sz="2400" dirty="0" smtClean="0">
                            <a:solidFill>
                              <a:srgbClr val="00D600"/>
                            </a:solidFill>
                          </a:endParaRPr>
                        </a:p>
                      </a:txBody>
                      <a:tcPr>
                        <a:solidFill>
                          <a:schemeClr val="bg1"/>
                        </a:solidFill>
                      </a:tcPr>
                    </a:tc>
                    <a:extLst>
                      <a:ext uri="{0D108BD9-81ED-4DB2-BD59-A6C34878D82A}">
                        <a16:rowId xmlns:a16="http://schemas.microsoft.com/office/drawing/2014/main" val="2179427282"/>
                      </a:ext>
                    </a:extLst>
                  </a:tr>
                  <a:tr h="640607">
                    <a:tc>
                      <a:txBody>
                        <a:bodyPr/>
                        <a:lstStyle/>
                        <a:p>
                          <a:pPr algn="ctr"/>
                          <a:r>
                            <a:rPr kumimoji="1" lang="ja-JP" altLang="en-US" sz="3200" dirty="0" smtClean="0">
                              <a:solidFill>
                                <a:srgbClr val="0000FF"/>
                              </a:solidFill>
                            </a:rPr>
                            <a:t>パターン３</a:t>
                          </a:r>
                          <a:endParaRPr kumimoji="1" lang="ja-JP" altLang="en-US" sz="3200" dirty="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00FF"/>
                                    </a:solidFill>
                                    <a:latin typeface="Cambria Math" panose="02040503050406030204" pitchFamily="18" charset="0"/>
                                  </a:rPr>
                                  <m:t>𝑑𝑖𝑎𝑔</m:t>
                                </m:r>
                                <m:r>
                                  <a:rPr kumimoji="1" lang="en-US" altLang="ja-JP" sz="2000" i="1" dirty="0" smtClean="0">
                                    <a:solidFill>
                                      <a:srgbClr val="0000FF"/>
                                    </a:solidFill>
                                    <a:latin typeface="Cambria Math" panose="02040503050406030204" pitchFamily="18" charset="0"/>
                                  </a:rPr>
                                  <m:t>(1</m:t>
                                </m:r>
                                <m:r>
                                  <a:rPr kumimoji="1" lang="en-US" altLang="ja-JP" sz="2000" i="1" dirty="0" smtClean="0">
                                    <a:solidFill>
                                      <a:srgbClr val="0000FF"/>
                                    </a:solidFill>
                                    <a:latin typeface="Cambria Math" panose="02040503050406030204" pitchFamily="18" charset="0"/>
                                  </a:rPr>
                                  <m:t>𝐸</m:t>
                                </m:r>
                                <m:r>
                                  <a:rPr kumimoji="1" lang="en-US" altLang="ja-JP" sz="2000" b="0" i="1" dirty="0" smtClean="0">
                                    <a:solidFill>
                                      <a:srgbClr val="0000FF"/>
                                    </a:solidFill>
                                    <a:latin typeface="Cambria Math" panose="02040503050406030204" pitchFamily="18" charset="0"/>
                                  </a:rPr>
                                  <m:t>6</m:t>
                                </m:r>
                                <m:r>
                                  <a:rPr kumimoji="1" lang="en-US" altLang="ja-JP" sz="2000" i="1" dirty="0" smtClean="0">
                                    <a:solidFill>
                                      <a:srgbClr val="0000FF"/>
                                    </a:solidFill>
                                    <a:latin typeface="Cambria Math" panose="02040503050406030204" pitchFamily="18" charset="0"/>
                                  </a:rPr>
                                  <m:t>,1</m:t>
                                </m:r>
                                <m:r>
                                  <a:rPr kumimoji="1" lang="en-US" altLang="ja-JP" sz="2000" i="1" dirty="0" smtClean="0">
                                    <a:solidFill>
                                      <a:srgbClr val="0000FF"/>
                                    </a:solidFill>
                                    <a:latin typeface="Cambria Math" panose="02040503050406030204" pitchFamily="18" charset="0"/>
                                  </a:rPr>
                                  <m:t>𝐸</m:t>
                                </m:r>
                                <m:r>
                                  <a:rPr kumimoji="1" lang="en-US" altLang="ja-JP" sz="2000" b="0" i="1" dirty="0" smtClean="0">
                                    <a:solidFill>
                                      <a:srgbClr val="0000FF"/>
                                    </a:solidFill>
                                    <a:latin typeface="Cambria Math" panose="02040503050406030204" pitchFamily="18" charset="0"/>
                                  </a:rPr>
                                  <m:t>5</m:t>
                                </m:r>
                                <m:r>
                                  <a:rPr kumimoji="1" lang="en-US" altLang="ja-JP" sz="2000" i="1" dirty="0" smtClean="0">
                                    <a:solidFill>
                                      <a:srgbClr val="0000FF"/>
                                    </a:solidFill>
                                    <a:latin typeface="Cambria Math" panose="02040503050406030204" pitchFamily="18" charset="0"/>
                                  </a:rPr>
                                  <m:t>,1,1)</m:t>
                                </m:r>
                              </m:oMath>
                            </m:oMathPara>
                          </a14:m>
                          <a:endParaRPr kumimoji="1" lang="ja-JP" altLang="en-US" sz="2000" dirty="0" smtClean="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00FF"/>
                                    </a:solidFill>
                                    <a:latin typeface="Cambria Math" panose="02040503050406030204" pitchFamily="18" charset="0"/>
                                  </a:rPr>
                                  <m:t>((−</m:t>
                                </m:r>
                                <m:r>
                                  <a:rPr kumimoji="1" lang="en-US" altLang="ja-JP" sz="2000" b="0" i="1" dirty="0" smtClean="0">
                                    <a:solidFill>
                                      <a:srgbClr val="0000FF"/>
                                    </a:solidFill>
                                    <a:latin typeface="Cambria Math" panose="02040503050406030204" pitchFamily="18" charset="0"/>
                                  </a:rPr>
                                  <m:t>3</m:t>
                                </m:r>
                                <m:r>
                                  <a:rPr kumimoji="1" lang="en-US" altLang="ja-JP" sz="2000" i="1" dirty="0" smtClean="0">
                                    <a:solidFill>
                                      <a:srgbClr val="0000FF"/>
                                    </a:solidFill>
                                    <a:latin typeface="Cambria Math" panose="02040503050406030204" pitchFamily="18" charset="0"/>
                                  </a:rPr>
                                  <m:t>0,0),(−</m:t>
                                </m:r>
                                <m:r>
                                  <a:rPr kumimoji="1" lang="en-US" altLang="ja-JP" sz="2000" b="0" i="1" dirty="0" smtClean="0">
                                    <a:solidFill>
                                      <a:srgbClr val="0000FF"/>
                                    </a:solidFill>
                                    <a:latin typeface="Cambria Math" panose="02040503050406030204" pitchFamily="18" charset="0"/>
                                  </a:rPr>
                                  <m:t>3</m:t>
                                </m:r>
                                <m:r>
                                  <a:rPr kumimoji="1" lang="en-US" altLang="ja-JP" sz="2000" i="1" dirty="0" smtClean="0">
                                    <a:solidFill>
                                      <a:srgbClr val="0000FF"/>
                                    </a:solidFill>
                                    <a:latin typeface="Cambria Math" panose="02040503050406030204" pitchFamily="18" charset="0"/>
                                  </a:rPr>
                                  <m:t>0,0))’</m:t>
                                </m:r>
                              </m:oMath>
                            </m:oMathPara>
                          </a14:m>
                          <a:endParaRPr kumimoji="1" lang="ja-JP" altLang="en-US" sz="2000" dirty="0" smtClean="0">
                            <a:solidFill>
                              <a:srgbClr val="0000FF"/>
                            </a:solidFill>
                          </a:endParaRPr>
                        </a:p>
                        <a:p>
                          <a:endParaRPr kumimoji="1" lang="ja-JP" altLang="en-US" sz="2000" dirty="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i="1" dirty="0" smtClean="0">
                                    <a:solidFill>
                                      <a:srgbClr val="0000FF"/>
                                    </a:solidFill>
                                    <a:latin typeface="Cambria Math" panose="02040503050406030204" pitchFamily="18" charset="0"/>
                                  </a:rPr>
                                  <m:t>0.005</m:t>
                                </m:r>
                              </m:oMath>
                            </m:oMathPara>
                          </a14:m>
                          <a:endParaRPr kumimoji="1" lang="ja-JP" altLang="en-US" sz="2400" dirty="0" smtClean="0">
                            <a:solidFill>
                              <a:srgbClr val="0000FF"/>
                            </a:solidFill>
                          </a:endParaRPr>
                        </a:p>
                      </a:txBody>
                      <a:tcPr>
                        <a:solidFill>
                          <a:schemeClr val="bg1"/>
                        </a:solidFill>
                      </a:tcPr>
                    </a:tc>
                    <a:extLst>
                      <a:ext uri="{0D108BD9-81ED-4DB2-BD59-A6C34878D82A}">
                        <a16:rowId xmlns:a16="http://schemas.microsoft.com/office/drawing/2014/main" val="2749991456"/>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3286854609"/>
                  </p:ext>
                </p:extLst>
              </p:nvPr>
            </p:nvGraphicFramePr>
            <p:xfrm>
              <a:off x="0" y="1325561"/>
              <a:ext cx="9117456" cy="2567204"/>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4117815897"/>
                        </a:ext>
                      </a:extLst>
                    </a:gridCol>
                    <a:gridCol w="2279364">
                      <a:extLst>
                        <a:ext uri="{9D8B030D-6E8A-4147-A177-3AD203B41FA5}">
                          <a16:colId xmlns:a16="http://schemas.microsoft.com/office/drawing/2014/main" val="3473212104"/>
                        </a:ext>
                      </a:extLst>
                    </a:gridCol>
                    <a:gridCol w="2279364">
                      <a:extLst>
                        <a:ext uri="{9D8B030D-6E8A-4147-A177-3AD203B41FA5}">
                          <a16:colId xmlns:a16="http://schemas.microsoft.com/office/drawing/2014/main" val="388635526"/>
                        </a:ext>
                      </a:extLst>
                    </a:gridCol>
                    <a:gridCol w="2279364">
                      <a:extLst>
                        <a:ext uri="{9D8B030D-6E8A-4147-A177-3AD203B41FA5}">
                          <a16:colId xmlns:a16="http://schemas.microsoft.com/office/drawing/2014/main" val="1395294219"/>
                        </a:ext>
                      </a:extLst>
                    </a:gridCol>
                  </a:tblGrid>
                  <a:tr h="582562">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571526892"/>
                      </a:ext>
                    </a:extLst>
                  </a:tr>
                  <a:tr h="582562">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endParaRPr lang="ja-JP"/>
                        </a:p>
                      </a:txBody>
                      <a:tcPr>
                        <a:blipFill>
                          <a:blip r:embed="rId3"/>
                          <a:stretch>
                            <a:fillRect l="-100535" t="-105208" r="-200535" b="-253125"/>
                          </a:stretch>
                        </a:blipFill>
                      </a:tcPr>
                    </a:tc>
                    <a:tc>
                      <a:txBody>
                        <a:bodyPr/>
                        <a:lstStyle/>
                        <a:p>
                          <a:endParaRPr lang="ja-JP"/>
                        </a:p>
                      </a:txBody>
                      <a:tcPr>
                        <a:blipFill>
                          <a:blip r:embed="rId3"/>
                          <a:stretch>
                            <a:fillRect l="-200535" t="-105208" r="-100535" b="-253125"/>
                          </a:stretch>
                        </a:blipFill>
                      </a:tcPr>
                    </a:tc>
                    <a:tc>
                      <a:txBody>
                        <a:bodyPr/>
                        <a:lstStyle/>
                        <a:p>
                          <a:endParaRPr lang="ja-JP"/>
                        </a:p>
                      </a:txBody>
                      <a:tcPr>
                        <a:blipFill>
                          <a:blip r:embed="rId3"/>
                          <a:stretch>
                            <a:fillRect l="-300535" t="-105208" r="-535" b="-253125"/>
                          </a:stretch>
                        </a:blipFill>
                      </a:tcPr>
                    </a:tc>
                    <a:extLst>
                      <a:ext uri="{0D108BD9-81ED-4DB2-BD59-A6C34878D82A}">
                        <a16:rowId xmlns:a16="http://schemas.microsoft.com/office/drawing/2014/main" val="3768622849"/>
                      </a:ext>
                    </a:extLst>
                  </a:tr>
                  <a:tr h="701040">
                    <a:tc>
                      <a:txBody>
                        <a:bodyPr/>
                        <a:lstStyle/>
                        <a:p>
                          <a:pPr algn="ctr"/>
                          <a:r>
                            <a:rPr kumimoji="1" lang="ja-JP" altLang="en-US" sz="3200" dirty="0" smtClean="0">
                              <a:solidFill>
                                <a:srgbClr val="00D600"/>
                              </a:solidFill>
                            </a:rPr>
                            <a:t>パターン２</a:t>
                          </a:r>
                          <a:endParaRPr kumimoji="1" lang="ja-JP" altLang="en-US" sz="3200" dirty="0">
                            <a:solidFill>
                              <a:srgbClr val="00D600"/>
                            </a:solidFill>
                          </a:endParaRPr>
                        </a:p>
                      </a:txBody>
                      <a:tcPr>
                        <a:solidFill>
                          <a:schemeClr val="bg1"/>
                        </a:solidFill>
                      </a:tcPr>
                    </a:tc>
                    <a:tc>
                      <a:txBody>
                        <a:bodyPr/>
                        <a:lstStyle/>
                        <a:p>
                          <a:endParaRPr lang="ja-JP"/>
                        </a:p>
                      </a:txBody>
                      <a:tcPr>
                        <a:blipFill>
                          <a:blip r:embed="rId3"/>
                          <a:stretch>
                            <a:fillRect l="-100535" t="-171304" r="-200535" b="-111304"/>
                          </a:stretch>
                        </a:blipFill>
                      </a:tcPr>
                    </a:tc>
                    <a:tc>
                      <a:txBody>
                        <a:bodyPr/>
                        <a:lstStyle/>
                        <a:p>
                          <a:endParaRPr lang="ja-JP"/>
                        </a:p>
                      </a:txBody>
                      <a:tcPr>
                        <a:blipFill>
                          <a:blip r:embed="rId3"/>
                          <a:stretch>
                            <a:fillRect l="-200535" t="-171304" r="-100535" b="-111304"/>
                          </a:stretch>
                        </a:blipFill>
                      </a:tcPr>
                    </a:tc>
                    <a:tc>
                      <a:txBody>
                        <a:bodyPr/>
                        <a:lstStyle/>
                        <a:p>
                          <a:endParaRPr lang="ja-JP"/>
                        </a:p>
                      </a:txBody>
                      <a:tcPr>
                        <a:blipFill>
                          <a:blip r:embed="rId3"/>
                          <a:stretch>
                            <a:fillRect l="-300535" t="-171304" r="-535" b="-111304"/>
                          </a:stretch>
                        </a:blipFill>
                      </a:tcPr>
                    </a:tc>
                    <a:extLst>
                      <a:ext uri="{0D108BD9-81ED-4DB2-BD59-A6C34878D82A}">
                        <a16:rowId xmlns:a16="http://schemas.microsoft.com/office/drawing/2014/main" val="2179427282"/>
                      </a:ext>
                    </a:extLst>
                  </a:tr>
                  <a:tr h="701040">
                    <a:tc>
                      <a:txBody>
                        <a:bodyPr/>
                        <a:lstStyle/>
                        <a:p>
                          <a:pPr algn="ctr"/>
                          <a:r>
                            <a:rPr kumimoji="1" lang="ja-JP" altLang="en-US" sz="3200" dirty="0" smtClean="0">
                              <a:solidFill>
                                <a:srgbClr val="0000FF"/>
                              </a:solidFill>
                            </a:rPr>
                            <a:t>パターン３</a:t>
                          </a:r>
                          <a:endParaRPr kumimoji="1" lang="ja-JP" altLang="en-US" sz="3200" dirty="0">
                            <a:solidFill>
                              <a:srgbClr val="0000FF"/>
                            </a:solidFill>
                          </a:endParaRPr>
                        </a:p>
                      </a:txBody>
                      <a:tcPr>
                        <a:solidFill>
                          <a:schemeClr val="bg1"/>
                        </a:solidFill>
                      </a:tcPr>
                    </a:tc>
                    <a:tc>
                      <a:txBody>
                        <a:bodyPr/>
                        <a:lstStyle/>
                        <a:p>
                          <a:endParaRPr lang="ja-JP"/>
                        </a:p>
                      </a:txBody>
                      <a:tcPr>
                        <a:blipFill>
                          <a:blip r:embed="rId3"/>
                          <a:stretch>
                            <a:fillRect l="-100535" t="-271304" r="-200535" b="-11304"/>
                          </a:stretch>
                        </a:blipFill>
                      </a:tcPr>
                    </a:tc>
                    <a:tc>
                      <a:txBody>
                        <a:bodyPr/>
                        <a:lstStyle/>
                        <a:p>
                          <a:endParaRPr lang="ja-JP"/>
                        </a:p>
                      </a:txBody>
                      <a:tcPr>
                        <a:blipFill>
                          <a:blip r:embed="rId3"/>
                          <a:stretch>
                            <a:fillRect l="-200535" t="-271304" r="-100535" b="-11304"/>
                          </a:stretch>
                        </a:blipFill>
                      </a:tcPr>
                    </a:tc>
                    <a:tc>
                      <a:txBody>
                        <a:bodyPr/>
                        <a:lstStyle/>
                        <a:p>
                          <a:endParaRPr lang="ja-JP"/>
                        </a:p>
                      </a:txBody>
                      <a:tcPr>
                        <a:blipFill>
                          <a:blip r:embed="rId3"/>
                          <a:stretch>
                            <a:fillRect l="-300535" t="-271304" r="-535" b="-11304"/>
                          </a:stretch>
                        </a:blipFill>
                      </a:tcPr>
                    </a:tc>
                    <a:extLst>
                      <a:ext uri="{0D108BD9-81ED-4DB2-BD59-A6C34878D82A}">
                        <a16:rowId xmlns:a16="http://schemas.microsoft.com/office/drawing/2014/main" val="2749991456"/>
                      </a:ext>
                    </a:extLst>
                  </a:tr>
                </a:tbl>
              </a:graphicData>
            </a:graphic>
          </p:graphicFrame>
        </mc:Fallback>
      </mc:AlternateContent>
      <p:pic>
        <p:nvPicPr>
          <p:cNvPr id="8" name="コンテンツ プレースホルダー 7"/>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0" y="3954780"/>
            <a:ext cx="4577312" cy="2903221"/>
          </a:xfrm>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1928" y="4047067"/>
            <a:ext cx="4545527" cy="2810934"/>
          </a:xfrm>
          <a:prstGeom prst="rect">
            <a:avLst/>
          </a:prstGeom>
        </p:spPr>
      </p:pic>
    </p:spTree>
    <p:extLst>
      <p:ext uri="{BB962C8B-B14F-4D97-AF65-F5344CB8AC3E}">
        <p14:creationId xmlns:p14="http://schemas.microsoft.com/office/powerpoint/2010/main" val="10814170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目標値変更実験（オブザーバ極比較）</a:t>
            </a:r>
            <a:endParaRPr kumimoji="1" lang="ja-JP" altLang="en-US" dirty="0"/>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ext uri="{D42A27DB-BD31-4B8C-83A1-F6EECF244321}">
                    <p14:modId xmlns:p14="http://schemas.microsoft.com/office/powerpoint/2010/main" val="1931276674"/>
                  </p:ext>
                </p:extLst>
              </p:nvPr>
            </p:nvGraphicFramePr>
            <p:xfrm>
              <a:off x="0" y="1325563"/>
              <a:ext cx="9117456" cy="186520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3562896625"/>
                        </a:ext>
                      </a:extLst>
                    </a:gridCol>
                    <a:gridCol w="2279364">
                      <a:extLst>
                        <a:ext uri="{9D8B030D-6E8A-4147-A177-3AD203B41FA5}">
                          <a16:colId xmlns:a16="http://schemas.microsoft.com/office/drawing/2014/main" val="203257001"/>
                        </a:ext>
                      </a:extLst>
                    </a:gridCol>
                    <a:gridCol w="2279364">
                      <a:extLst>
                        <a:ext uri="{9D8B030D-6E8A-4147-A177-3AD203B41FA5}">
                          <a16:colId xmlns:a16="http://schemas.microsoft.com/office/drawing/2014/main" val="2265714264"/>
                        </a:ext>
                      </a:extLst>
                    </a:gridCol>
                    <a:gridCol w="2279364">
                      <a:extLst>
                        <a:ext uri="{9D8B030D-6E8A-4147-A177-3AD203B41FA5}">
                          <a16:colId xmlns:a16="http://schemas.microsoft.com/office/drawing/2014/main" val="1088192244"/>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404299060"/>
                      </a:ext>
                    </a:extLst>
                  </a:tr>
                  <a:tr h="582083">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1" i="1" dirty="0" smtClean="0">
                                    <a:solidFill>
                                      <a:srgbClr val="FF0000"/>
                                    </a:solidFill>
                                    <a:latin typeface="Cambria Math" panose="02040503050406030204" pitchFamily="18" charset="0"/>
                                  </a:rPr>
                                  <m:t>𝟑𝟎</m:t>
                                </m:r>
                                <m:r>
                                  <a:rPr kumimoji="1" lang="en-US" altLang="ja-JP" sz="2000" i="1" dirty="0" smtClean="0">
                                    <a:solidFill>
                                      <a:srgbClr val="FF0000"/>
                                    </a:solidFill>
                                    <a:latin typeface="Cambria Math" panose="02040503050406030204" pitchFamily="18" charset="0"/>
                                  </a:rPr>
                                  <m:t>,0),(−</m:t>
                                </m:r>
                                <m:r>
                                  <a:rPr kumimoji="1" lang="en-US" altLang="ja-JP" sz="2000" b="1" i="1" dirty="0" smtClean="0">
                                    <a:solidFill>
                                      <a:srgbClr val="FF0000"/>
                                    </a:solidFill>
                                    <a:latin typeface="Cambria Math" panose="02040503050406030204" pitchFamily="18" charset="0"/>
                                  </a:rPr>
                                  <m:t>𝟑𝟎</m:t>
                                </m:r>
                                <m:r>
                                  <a:rPr kumimoji="1" lang="en-US" altLang="ja-JP" sz="2000" i="1" dirty="0" smtClean="0">
                                    <a:solidFill>
                                      <a:srgbClr val="FF0000"/>
                                    </a:solidFill>
                                    <a:latin typeface="Cambria Math" panose="02040503050406030204" pitchFamily="18" charset="0"/>
                                  </a:rPr>
                                  <m:t>,0))’</m:t>
                                </m:r>
                              </m:oMath>
                            </m:oMathPara>
                          </a14:m>
                          <a:endParaRPr kumimoji="1" lang="ja-JP" altLang="en-US" sz="24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0.005</m:t>
                                </m:r>
                              </m:oMath>
                            </m:oMathPara>
                          </a14:m>
                          <a:endParaRPr kumimoji="1" lang="ja-JP" altLang="en-US" sz="2400" dirty="0">
                            <a:solidFill>
                              <a:srgbClr val="FF0000"/>
                            </a:solidFill>
                          </a:endParaRPr>
                        </a:p>
                      </a:txBody>
                      <a:tcPr>
                        <a:solidFill>
                          <a:schemeClr val="bg1"/>
                        </a:solidFill>
                      </a:tcPr>
                    </a:tc>
                    <a:extLst>
                      <a:ext uri="{0D108BD9-81ED-4DB2-BD59-A6C34878D82A}">
                        <a16:rowId xmlns:a16="http://schemas.microsoft.com/office/drawing/2014/main" val="3670691150"/>
                      </a:ext>
                    </a:extLst>
                  </a:tr>
                  <a:tr h="582083">
                    <a:tc>
                      <a:txBody>
                        <a:bodyPr/>
                        <a:lstStyle/>
                        <a:p>
                          <a:pPr algn="ctr"/>
                          <a:r>
                            <a:rPr kumimoji="1" lang="ja-JP" altLang="en-US" sz="3200" dirty="0" smtClean="0">
                              <a:solidFill>
                                <a:srgbClr val="00D600"/>
                              </a:solidFill>
                            </a:rPr>
                            <a:t>パターン２</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m:t>
                                </m:r>
                                <m:r>
                                  <a:rPr kumimoji="1" lang="en-US" altLang="ja-JP" sz="2000" b="1" i="1" dirty="0" smtClean="0">
                                    <a:solidFill>
                                      <a:srgbClr val="00D600"/>
                                    </a:solidFill>
                                    <a:latin typeface="Cambria Math" panose="02040503050406030204" pitchFamily="18" charset="0"/>
                                  </a:rPr>
                                  <m:t>𝟔𝟎</m:t>
                                </m:r>
                                <m:r>
                                  <a:rPr kumimoji="1" lang="en-US" altLang="ja-JP" sz="2000" i="1" dirty="0" smtClean="0">
                                    <a:solidFill>
                                      <a:srgbClr val="00D600"/>
                                    </a:solidFill>
                                    <a:latin typeface="Cambria Math" panose="02040503050406030204" pitchFamily="18" charset="0"/>
                                  </a:rPr>
                                  <m:t>,0),(−</m:t>
                                </m:r>
                                <m:r>
                                  <a:rPr kumimoji="1" lang="en-US" altLang="ja-JP" sz="2000" b="1" i="1" dirty="0" smtClean="0">
                                    <a:solidFill>
                                      <a:srgbClr val="00D600"/>
                                    </a:solidFill>
                                    <a:latin typeface="Cambria Math" panose="02040503050406030204" pitchFamily="18" charset="0"/>
                                  </a:rPr>
                                  <m:t>𝟔𝟎</m:t>
                                </m:r>
                                <m:r>
                                  <a:rPr kumimoji="1" lang="en-US" altLang="ja-JP" sz="2000" i="1" dirty="0" smtClean="0">
                                    <a:solidFill>
                                      <a:srgbClr val="00D600"/>
                                    </a:solidFill>
                                    <a:latin typeface="Cambria Math" panose="02040503050406030204" pitchFamily="18" charset="0"/>
                                  </a:rPr>
                                  <m:t>,0))’</m:t>
                                </m:r>
                              </m:oMath>
                            </m:oMathPara>
                          </a14:m>
                          <a:endParaRPr kumimoji="1" lang="ja-JP" altLang="en-US" sz="2000" dirty="0" smtClean="0">
                            <a:solidFill>
                              <a:srgbClr val="00D600"/>
                            </a:solidFill>
                          </a:endParaRPr>
                        </a:p>
                        <a:p>
                          <a:endParaRPr kumimoji="1" lang="ja-JP" altLang="en-US" sz="20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i="1" dirty="0" smtClean="0">
                                    <a:solidFill>
                                      <a:srgbClr val="00D600"/>
                                    </a:solidFill>
                                    <a:latin typeface="Cambria Math" panose="02040503050406030204" pitchFamily="18" charset="0"/>
                                  </a:rPr>
                                  <m:t>0.005</m:t>
                                </m:r>
                              </m:oMath>
                            </m:oMathPara>
                          </a14:m>
                          <a:endParaRPr kumimoji="1" lang="ja-JP" altLang="en-US" sz="2400" dirty="0" smtClean="0">
                            <a:solidFill>
                              <a:srgbClr val="00D600"/>
                            </a:solidFill>
                          </a:endParaRPr>
                        </a:p>
                      </a:txBody>
                      <a:tcPr>
                        <a:solidFill>
                          <a:schemeClr val="bg1"/>
                        </a:solidFill>
                      </a:tcPr>
                    </a:tc>
                    <a:extLst>
                      <a:ext uri="{0D108BD9-81ED-4DB2-BD59-A6C34878D82A}">
                        <a16:rowId xmlns:a16="http://schemas.microsoft.com/office/drawing/2014/main" val="1252062240"/>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1931276674"/>
                  </p:ext>
                </p:extLst>
              </p:nvPr>
            </p:nvGraphicFramePr>
            <p:xfrm>
              <a:off x="0" y="1325563"/>
              <a:ext cx="9117456" cy="186520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3562896625"/>
                        </a:ext>
                      </a:extLst>
                    </a:gridCol>
                    <a:gridCol w="2279364">
                      <a:extLst>
                        <a:ext uri="{9D8B030D-6E8A-4147-A177-3AD203B41FA5}">
                          <a16:colId xmlns:a16="http://schemas.microsoft.com/office/drawing/2014/main" val="203257001"/>
                        </a:ext>
                      </a:extLst>
                    </a:gridCol>
                    <a:gridCol w="2279364">
                      <a:extLst>
                        <a:ext uri="{9D8B030D-6E8A-4147-A177-3AD203B41FA5}">
                          <a16:colId xmlns:a16="http://schemas.microsoft.com/office/drawing/2014/main" val="2265714264"/>
                        </a:ext>
                      </a:extLst>
                    </a:gridCol>
                    <a:gridCol w="2279364">
                      <a:extLst>
                        <a:ext uri="{9D8B030D-6E8A-4147-A177-3AD203B41FA5}">
                          <a16:colId xmlns:a16="http://schemas.microsoft.com/office/drawing/2014/main" val="1088192244"/>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404299060"/>
                      </a:ext>
                    </a:extLst>
                  </a:tr>
                  <a:tr h="582083">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endParaRPr lang="ja-JP"/>
                        </a:p>
                      </a:txBody>
                      <a:tcPr>
                        <a:blipFill>
                          <a:blip r:embed="rId3"/>
                          <a:stretch>
                            <a:fillRect l="-100535" t="-105208" r="-200535" b="-132292"/>
                          </a:stretch>
                        </a:blipFill>
                      </a:tcPr>
                    </a:tc>
                    <a:tc>
                      <a:txBody>
                        <a:bodyPr/>
                        <a:lstStyle/>
                        <a:p>
                          <a:endParaRPr lang="ja-JP"/>
                        </a:p>
                      </a:txBody>
                      <a:tcPr>
                        <a:blipFill>
                          <a:blip r:embed="rId3"/>
                          <a:stretch>
                            <a:fillRect l="-200535" t="-105208" r="-100535" b="-132292"/>
                          </a:stretch>
                        </a:blipFill>
                      </a:tcPr>
                    </a:tc>
                    <a:tc>
                      <a:txBody>
                        <a:bodyPr/>
                        <a:lstStyle/>
                        <a:p>
                          <a:endParaRPr lang="ja-JP"/>
                        </a:p>
                      </a:txBody>
                      <a:tcPr>
                        <a:blipFill>
                          <a:blip r:embed="rId3"/>
                          <a:stretch>
                            <a:fillRect l="-300535" t="-105208" r="-535" b="-132292"/>
                          </a:stretch>
                        </a:blipFill>
                      </a:tcPr>
                    </a:tc>
                    <a:extLst>
                      <a:ext uri="{0D108BD9-81ED-4DB2-BD59-A6C34878D82A}">
                        <a16:rowId xmlns:a16="http://schemas.microsoft.com/office/drawing/2014/main" val="3670691150"/>
                      </a:ext>
                    </a:extLst>
                  </a:tr>
                  <a:tr h="701040">
                    <a:tc>
                      <a:txBody>
                        <a:bodyPr/>
                        <a:lstStyle/>
                        <a:p>
                          <a:pPr algn="ctr"/>
                          <a:r>
                            <a:rPr kumimoji="1" lang="ja-JP" altLang="en-US" sz="3200" dirty="0" smtClean="0">
                              <a:solidFill>
                                <a:srgbClr val="00D600"/>
                              </a:solidFill>
                            </a:rPr>
                            <a:t>パターン２</a:t>
                          </a:r>
                          <a:endParaRPr kumimoji="1" lang="ja-JP" altLang="en-US" sz="3200" dirty="0">
                            <a:solidFill>
                              <a:srgbClr val="00D600"/>
                            </a:solidFill>
                          </a:endParaRPr>
                        </a:p>
                      </a:txBody>
                      <a:tcPr>
                        <a:solidFill>
                          <a:schemeClr val="bg1"/>
                        </a:solidFill>
                      </a:tcPr>
                    </a:tc>
                    <a:tc>
                      <a:txBody>
                        <a:bodyPr/>
                        <a:lstStyle/>
                        <a:p>
                          <a:endParaRPr lang="ja-JP"/>
                        </a:p>
                      </a:txBody>
                      <a:tcPr>
                        <a:blipFill>
                          <a:blip r:embed="rId3"/>
                          <a:stretch>
                            <a:fillRect l="-100535" t="-171304" r="-200535" b="-10435"/>
                          </a:stretch>
                        </a:blipFill>
                      </a:tcPr>
                    </a:tc>
                    <a:tc>
                      <a:txBody>
                        <a:bodyPr/>
                        <a:lstStyle/>
                        <a:p>
                          <a:endParaRPr lang="ja-JP"/>
                        </a:p>
                      </a:txBody>
                      <a:tcPr>
                        <a:blipFill>
                          <a:blip r:embed="rId3"/>
                          <a:stretch>
                            <a:fillRect l="-200535" t="-171304" r="-100535" b="-10435"/>
                          </a:stretch>
                        </a:blipFill>
                      </a:tcPr>
                    </a:tc>
                    <a:tc>
                      <a:txBody>
                        <a:bodyPr/>
                        <a:lstStyle/>
                        <a:p>
                          <a:endParaRPr lang="ja-JP"/>
                        </a:p>
                      </a:txBody>
                      <a:tcPr>
                        <a:blipFill>
                          <a:blip r:embed="rId3"/>
                          <a:stretch>
                            <a:fillRect l="-300535" t="-171304" r="-535" b="-10435"/>
                          </a:stretch>
                        </a:blipFill>
                      </a:tcPr>
                    </a:tc>
                    <a:extLst>
                      <a:ext uri="{0D108BD9-81ED-4DB2-BD59-A6C34878D82A}">
                        <a16:rowId xmlns:a16="http://schemas.microsoft.com/office/drawing/2014/main" val="1252062240"/>
                      </a:ext>
                    </a:extLst>
                  </a:tr>
                </a:tbl>
              </a:graphicData>
            </a:graphic>
          </p:graphicFrame>
        </mc:Fallback>
      </mc:AlternateContent>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886201"/>
            <a:ext cx="4571999" cy="3035221"/>
          </a:xfrm>
          <a:prstGeom prst="rect">
            <a:avLst/>
          </a:prstGeom>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3886201"/>
            <a:ext cx="4572000" cy="2971800"/>
          </a:xfrm>
          <a:prstGeom prst="rect">
            <a:avLst/>
          </a:prstGeom>
        </p:spPr>
      </p:pic>
    </p:spTree>
    <p:extLst>
      <p:ext uri="{BB962C8B-B14F-4D97-AF65-F5344CB8AC3E}">
        <p14:creationId xmlns:p14="http://schemas.microsoft.com/office/powerpoint/2010/main" val="14976808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目標値変更実験（サンプリング周期比較）</a:t>
            </a:r>
            <a:endParaRPr kumimoji="1" lang="ja-JP" altLang="en-US" dirty="0"/>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ext uri="{D42A27DB-BD31-4B8C-83A1-F6EECF244321}">
                    <p14:modId xmlns:p14="http://schemas.microsoft.com/office/powerpoint/2010/main" val="2815474438"/>
                  </p:ext>
                </p:extLst>
              </p:nvPr>
            </p:nvGraphicFramePr>
            <p:xfrm>
              <a:off x="0" y="1325563"/>
              <a:ext cx="9117456" cy="18956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475900675"/>
                        </a:ext>
                      </a:extLst>
                    </a:gridCol>
                    <a:gridCol w="2279364">
                      <a:extLst>
                        <a:ext uri="{9D8B030D-6E8A-4147-A177-3AD203B41FA5}">
                          <a16:colId xmlns:a16="http://schemas.microsoft.com/office/drawing/2014/main" val="196036611"/>
                        </a:ext>
                      </a:extLst>
                    </a:gridCol>
                    <a:gridCol w="2279364">
                      <a:extLst>
                        <a:ext uri="{9D8B030D-6E8A-4147-A177-3AD203B41FA5}">
                          <a16:colId xmlns:a16="http://schemas.microsoft.com/office/drawing/2014/main" val="3383420219"/>
                        </a:ext>
                      </a:extLst>
                    </a:gridCol>
                    <a:gridCol w="2279364">
                      <a:extLst>
                        <a:ext uri="{9D8B030D-6E8A-4147-A177-3AD203B41FA5}">
                          <a16:colId xmlns:a16="http://schemas.microsoft.com/office/drawing/2014/main" val="214101435"/>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545097775"/>
                      </a:ext>
                    </a:extLst>
                  </a:tr>
                  <a:tr h="582083">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0" i="1" dirty="0" smtClean="0">
                                    <a:solidFill>
                                      <a:srgbClr val="FF0000"/>
                                    </a:solidFill>
                                    <a:latin typeface="Cambria Math" panose="02040503050406030204" pitchFamily="18" charset="0"/>
                                  </a:rPr>
                                  <m:t>−30,0),(−30</m:t>
                                </m:r>
                                <m:r>
                                  <a:rPr kumimoji="1" lang="en-US" altLang="ja-JP" sz="2000" i="1" dirty="0" smtClean="0">
                                    <a:solidFill>
                                      <a:srgbClr val="FF0000"/>
                                    </a:solidFill>
                                    <a:latin typeface="Cambria Math" panose="02040503050406030204" pitchFamily="18" charset="0"/>
                                  </a:rPr>
                                  <m:t>,0))’</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1" i="1" dirty="0" smtClean="0">
                                    <a:solidFill>
                                      <a:srgbClr val="FF0000"/>
                                    </a:solidFill>
                                    <a:latin typeface="Cambria Math" panose="02040503050406030204" pitchFamily="18" charset="0"/>
                                  </a:rPr>
                                  <m:t>𝟎</m:t>
                                </m:r>
                                <m:r>
                                  <a:rPr kumimoji="1" lang="en-US" altLang="ja-JP" sz="2400" b="1" i="1" dirty="0" smtClean="0">
                                    <a:solidFill>
                                      <a:srgbClr val="FF0000"/>
                                    </a:solidFill>
                                    <a:latin typeface="Cambria Math" panose="02040503050406030204" pitchFamily="18" charset="0"/>
                                  </a:rPr>
                                  <m:t>.</m:t>
                                </m:r>
                                <m:r>
                                  <a:rPr kumimoji="1" lang="en-US" altLang="ja-JP" sz="2400" b="1" i="1" dirty="0" smtClean="0">
                                    <a:solidFill>
                                      <a:srgbClr val="FF0000"/>
                                    </a:solidFill>
                                    <a:latin typeface="Cambria Math" panose="02040503050406030204" pitchFamily="18" charset="0"/>
                                  </a:rPr>
                                  <m:t>𝟎𝟎𝟓</m:t>
                                </m:r>
                              </m:oMath>
                            </m:oMathPara>
                          </a14:m>
                          <a:endParaRPr kumimoji="1" lang="ja-JP" altLang="en-US" sz="2400" b="1" dirty="0">
                            <a:solidFill>
                              <a:srgbClr val="FF0000"/>
                            </a:solidFill>
                          </a:endParaRPr>
                        </a:p>
                      </a:txBody>
                      <a:tcPr>
                        <a:solidFill>
                          <a:schemeClr val="bg1"/>
                        </a:solidFill>
                      </a:tcPr>
                    </a:tc>
                    <a:extLst>
                      <a:ext uri="{0D108BD9-81ED-4DB2-BD59-A6C34878D82A}">
                        <a16:rowId xmlns:a16="http://schemas.microsoft.com/office/drawing/2014/main" val="3036486120"/>
                      </a:ext>
                    </a:extLst>
                  </a:tr>
                  <a:tr h="582083">
                    <a:tc>
                      <a:txBody>
                        <a:bodyPr/>
                        <a:lstStyle/>
                        <a:p>
                          <a:pPr algn="ctr"/>
                          <a:r>
                            <a:rPr kumimoji="1" lang="ja-JP" altLang="en-US" sz="3200" dirty="0" smtClean="0">
                              <a:solidFill>
                                <a:srgbClr val="00FF00"/>
                              </a:solidFill>
                            </a:rPr>
                            <a:t>パターン２</a:t>
                          </a:r>
                          <a:endParaRPr kumimoji="1" lang="ja-JP" altLang="en-US" sz="3200" dirty="0">
                            <a:solidFill>
                              <a:srgbClr val="00FF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FF00"/>
                                    </a:solidFill>
                                    <a:latin typeface="Cambria Math" panose="02040503050406030204" pitchFamily="18" charset="0"/>
                                  </a:rPr>
                                  <m:t>𝑑𝑖𝑎𝑔</m:t>
                                </m:r>
                                <m:r>
                                  <a:rPr kumimoji="1" lang="en-US" altLang="ja-JP" sz="2000" i="1" dirty="0" smtClean="0">
                                    <a:solidFill>
                                      <a:srgbClr val="00FF00"/>
                                    </a:solidFill>
                                    <a:latin typeface="Cambria Math" panose="02040503050406030204" pitchFamily="18" charset="0"/>
                                  </a:rPr>
                                  <m:t>(1</m:t>
                                </m:r>
                                <m:r>
                                  <a:rPr kumimoji="1" lang="en-US" altLang="ja-JP" sz="2000" i="1" dirty="0" smtClean="0">
                                    <a:solidFill>
                                      <a:srgbClr val="00FF00"/>
                                    </a:solidFill>
                                    <a:latin typeface="Cambria Math" panose="02040503050406030204" pitchFamily="18" charset="0"/>
                                  </a:rPr>
                                  <m:t>𝐸</m:t>
                                </m:r>
                                <m:r>
                                  <a:rPr kumimoji="1" lang="en-US" altLang="ja-JP" sz="2000" b="0" i="1" dirty="0" smtClean="0">
                                    <a:solidFill>
                                      <a:srgbClr val="00FF00"/>
                                    </a:solidFill>
                                    <a:latin typeface="Cambria Math" panose="02040503050406030204" pitchFamily="18" charset="0"/>
                                  </a:rPr>
                                  <m:t>5</m:t>
                                </m:r>
                                <m:r>
                                  <a:rPr kumimoji="1" lang="en-US" altLang="ja-JP" sz="2000" i="1" dirty="0" smtClean="0">
                                    <a:solidFill>
                                      <a:srgbClr val="00FF00"/>
                                    </a:solidFill>
                                    <a:latin typeface="Cambria Math" panose="02040503050406030204" pitchFamily="18" charset="0"/>
                                  </a:rPr>
                                  <m:t>,1</m:t>
                                </m:r>
                                <m:r>
                                  <a:rPr kumimoji="1" lang="en-US" altLang="ja-JP" sz="2000" i="1" dirty="0" smtClean="0">
                                    <a:solidFill>
                                      <a:srgbClr val="00FF00"/>
                                    </a:solidFill>
                                    <a:latin typeface="Cambria Math" panose="02040503050406030204" pitchFamily="18" charset="0"/>
                                  </a:rPr>
                                  <m:t>𝐸</m:t>
                                </m:r>
                                <m:r>
                                  <a:rPr kumimoji="1" lang="en-US" altLang="ja-JP" sz="2000" i="1" dirty="0" smtClean="0">
                                    <a:solidFill>
                                      <a:srgbClr val="00FF00"/>
                                    </a:solidFill>
                                    <a:latin typeface="Cambria Math" panose="02040503050406030204" pitchFamily="18" charset="0"/>
                                  </a:rPr>
                                  <m:t>5,1,1)</m:t>
                                </m:r>
                              </m:oMath>
                            </m:oMathPara>
                          </a14:m>
                          <a:endParaRPr kumimoji="1" lang="ja-JP" altLang="en-US" sz="2000" dirty="0" smtClean="0">
                            <a:solidFill>
                              <a:srgbClr val="00FF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0" i="1" dirty="0" smtClean="0">
                                    <a:solidFill>
                                      <a:srgbClr val="00FF00"/>
                                    </a:solidFill>
                                    <a:latin typeface="Cambria Math" panose="02040503050406030204" pitchFamily="18" charset="0"/>
                                  </a:rPr>
                                  <m:t>((−30,0),(−30,0))’</m:t>
                                </m:r>
                              </m:oMath>
                            </m:oMathPara>
                          </a14:m>
                          <a:endParaRPr kumimoji="1" lang="ja-JP" altLang="en-US" sz="2000" b="0" dirty="0" smtClean="0">
                            <a:solidFill>
                              <a:srgbClr val="00FF00"/>
                            </a:solidFill>
                          </a:endParaRPr>
                        </a:p>
                        <a:p>
                          <a:endParaRPr kumimoji="1" lang="ja-JP" altLang="en-US" dirty="0">
                            <a:solidFill>
                              <a:srgbClr val="00FF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1" i="1" dirty="0" smtClean="0">
                                    <a:solidFill>
                                      <a:srgbClr val="00FF00"/>
                                    </a:solidFill>
                                    <a:latin typeface="Cambria Math" panose="02040503050406030204" pitchFamily="18" charset="0"/>
                                  </a:rPr>
                                  <m:t>𝟎</m:t>
                                </m:r>
                                <m:r>
                                  <a:rPr kumimoji="1" lang="en-US" altLang="ja-JP" sz="2400" b="1" i="1" dirty="0" smtClean="0">
                                    <a:solidFill>
                                      <a:srgbClr val="00FF00"/>
                                    </a:solidFill>
                                    <a:latin typeface="Cambria Math" panose="02040503050406030204" pitchFamily="18" charset="0"/>
                                  </a:rPr>
                                  <m:t>.</m:t>
                                </m:r>
                                <m:r>
                                  <a:rPr kumimoji="1" lang="en-US" altLang="ja-JP" sz="2400" b="1" i="1" dirty="0" smtClean="0">
                                    <a:solidFill>
                                      <a:srgbClr val="00FF00"/>
                                    </a:solidFill>
                                    <a:latin typeface="Cambria Math" panose="02040503050406030204" pitchFamily="18" charset="0"/>
                                  </a:rPr>
                                  <m:t>𝟎𝟏𝟎</m:t>
                                </m:r>
                              </m:oMath>
                            </m:oMathPara>
                          </a14:m>
                          <a:endParaRPr kumimoji="1" lang="ja-JP" altLang="en-US" sz="2400" b="1" dirty="0" smtClean="0">
                            <a:solidFill>
                              <a:srgbClr val="00FF00"/>
                            </a:solidFill>
                          </a:endParaRPr>
                        </a:p>
                        <a:p>
                          <a:endParaRPr kumimoji="1" lang="ja-JP" altLang="en-US" dirty="0">
                            <a:solidFill>
                              <a:srgbClr val="00FF00"/>
                            </a:solidFill>
                          </a:endParaRPr>
                        </a:p>
                      </a:txBody>
                      <a:tcPr>
                        <a:solidFill>
                          <a:schemeClr val="bg1"/>
                        </a:solidFill>
                      </a:tcPr>
                    </a:tc>
                    <a:extLst>
                      <a:ext uri="{0D108BD9-81ED-4DB2-BD59-A6C34878D82A}">
                        <a16:rowId xmlns:a16="http://schemas.microsoft.com/office/drawing/2014/main" val="2344005566"/>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2815474438"/>
                  </p:ext>
                </p:extLst>
              </p:nvPr>
            </p:nvGraphicFramePr>
            <p:xfrm>
              <a:off x="0" y="1325563"/>
              <a:ext cx="9117456" cy="18956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475900675"/>
                        </a:ext>
                      </a:extLst>
                    </a:gridCol>
                    <a:gridCol w="2279364">
                      <a:extLst>
                        <a:ext uri="{9D8B030D-6E8A-4147-A177-3AD203B41FA5}">
                          <a16:colId xmlns:a16="http://schemas.microsoft.com/office/drawing/2014/main" val="196036611"/>
                        </a:ext>
                      </a:extLst>
                    </a:gridCol>
                    <a:gridCol w="2279364">
                      <a:extLst>
                        <a:ext uri="{9D8B030D-6E8A-4147-A177-3AD203B41FA5}">
                          <a16:colId xmlns:a16="http://schemas.microsoft.com/office/drawing/2014/main" val="3383420219"/>
                        </a:ext>
                      </a:extLst>
                    </a:gridCol>
                    <a:gridCol w="2279364">
                      <a:extLst>
                        <a:ext uri="{9D8B030D-6E8A-4147-A177-3AD203B41FA5}">
                          <a16:colId xmlns:a16="http://schemas.microsoft.com/office/drawing/2014/main" val="214101435"/>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545097775"/>
                      </a:ext>
                    </a:extLst>
                  </a:tr>
                  <a:tr h="582083">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endParaRPr lang="ja-JP"/>
                        </a:p>
                      </a:txBody>
                      <a:tcPr>
                        <a:blipFill>
                          <a:blip r:embed="rId3"/>
                          <a:stretch>
                            <a:fillRect l="-100535" t="-105208" r="-200535" b="-132292"/>
                          </a:stretch>
                        </a:blipFill>
                      </a:tcPr>
                    </a:tc>
                    <a:tc>
                      <a:txBody>
                        <a:bodyPr/>
                        <a:lstStyle/>
                        <a:p>
                          <a:endParaRPr lang="ja-JP"/>
                        </a:p>
                      </a:txBody>
                      <a:tcPr>
                        <a:blipFill>
                          <a:blip r:embed="rId3"/>
                          <a:stretch>
                            <a:fillRect l="-200535" t="-105208" r="-100535" b="-132292"/>
                          </a:stretch>
                        </a:blipFill>
                      </a:tcPr>
                    </a:tc>
                    <a:tc>
                      <a:txBody>
                        <a:bodyPr/>
                        <a:lstStyle/>
                        <a:p>
                          <a:endParaRPr lang="ja-JP"/>
                        </a:p>
                      </a:txBody>
                      <a:tcPr>
                        <a:blipFill>
                          <a:blip r:embed="rId3"/>
                          <a:stretch>
                            <a:fillRect l="-300535" t="-105208" r="-535" b="-132292"/>
                          </a:stretch>
                        </a:blipFill>
                      </a:tcPr>
                    </a:tc>
                    <a:extLst>
                      <a:ext uri="{0D108BD9-81ED-4DB2-BD59-A6C34878D82A}">
                        <a16:rowId xmlns:a16="http://schemas.microsoft.com/office/drawing/2014/main" val="3036486120"/>
                      </a:ext>
                    </a:extLst>
                  </a:tr>
                  <a:tr h="731520">
                    <a:tc>
                      <a:txBody>
                        <a:bodyPr/>
                        <a:lstStyle/>
                        <a:p>
                          <a:pPr algn="ctr"/>
                          <a:r>
                            <a:rPr kumimoji="1" lang="ja-JP" altLang="en-US" sz="3200" dirty="0" smtClean="0">
                              <a:solidFill>
                                <a:srgbClr val="00FF00"/>
                              </a:solidFill>
                            </a:rPr>
                            <a:t>パターン２</a:t>
                          </a:r>
                          <a:endParaRPr kumimoji="1" lang="ja-JP" altLang="en-US" sz="3200" dirty="0">
                            <a:solidFill>
                              <a:srgbClr val="00FF00"/>
                            </a:solidFill>
                          </a:endParaRPr>
                        </a:p>
                      </a:txBody>
                      <a:tcPr>
                        <a:solidFill>
                          <a:schemeClr val="bg1"/>
                        </a:solidFill>
                      </a:tcPr>
                    </a:tc>
                    <a:tc>
                      <a:txBody>
                        <a:bodyPr/>
                        <a:lstStyle/>
                        <a:p>
                          <a:endParaRPr lang="ja-JP"/>
                        </a:p>
                      </a:txBody>
                      <a:tcPr>
                        <a:blipFill>
                          <a:blip r:embed="rId3"/>
                          <a:stretch>
                            <a:fillRect l="-100535" t="-164167" r="-200535" b="-5833"/>
                          </a:stretch>
                        </a:blipFill>
                      </a:tcPr>
                    </a:tc>
                    <a:tc>
                      <a:txBody>
                        <a:bodyPr/>
                        <a:lstStyle/>
                        <a:p>
                          <a:endParaRPr lang="ja-JP"/>
                        </a:p>
                      </a:txBody>
                      <a:tcPr>
                        <a:blipFill>
                          <a:blip r:embed="rId3"/>
                          <a:stretch>
                            <a:fillRect l="-200535" t="-164167" r="-100535" b="-5833"/>
                          </a:stretch>
                        </a:blipFill>
                      </a:tcPr>
                    </a:tc>
                    <a:tc>
                      <a:txBody>
                        <a:bodyPr/>
                        <a:lstStyle/>
                        <a:p>
                          <a:endParaRPr lang="ja-JP"/>
                        </a:p>
                      </a:txBody>
                      <a:tcPr>
                        <a:blipFill>
                          <a:blip r:embed="rId3"/>
                          <a:stretch>
                            <a:fillRect l="-300535" t="-164167" r="-535" b="-5833"/>
                          </a:stretch>
                        </a:blipFill>
                      </a:tcPr>
                    </a:tc>
                    <a:extLst>
                      <a:ext uri="{0D108BD9-81ED-4DB2-BD59-A6C34878D82A}">
                        <a16:rowId xmlns:a16="http://schemas.microsoft.com/office/drawing/2014/main" val="2344005566"/>
                      </a:ext>
                    </a:extLst>
                  </a:tr>
                </a:tbl>
              </a:graphicData>
            </a:graphic>
          </p:graphicFrame>
        </mc:Fallback>
      </mc:AlternateContent>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820438"/>
            <a:ext cx="4573392" cy="3037562"/>
          </a:xfrm>
          <a:prstGeom prst="rect">
            <a:avLst/>
          </a:prstGeom>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3392" y="3908121"/>
            <a:ext cx="4570608" cy="2949137"/>
          </a:xfrm>
          <a:prstGeom prst="rect">
            <a:avLst/>
          </a:prstGeom>
        </p:spPr>
      </p:pic>
    </p:spTree>
    <p:extLst>
      <p:ext uri="{BB962C8B-B14F-4D97-AF65-F5344CB8AC3E}">
        <p14:creationId xmlns:p14="http://schemas.microsoft.com/office/powerpoint/2010/main" val="24025106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実験とシミュレーションの比較</a:t>
            </a:r>
            <a:endParaRPr kumimoji="1" lang="ja-JP" altLang="en-US" dirty="0"/>
          </a:p>
        </p:txBody>
      </p:sp>
      <p:pic>
        <p:nvPicPr>
          <p:cNvPr id="8" name="コンテンツ プレースホルダー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00609" y="3429000"/>
            <a:ext cx="4543391" cy="3429000"/>
          </a:xfr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429000"/>
            <a:ext cx="4543391" cy="3429000"/>
          </a:xfrm>
          <a:prstGeom prst="rect">
            <a:avLst/>
          </a:prstGeom>
        </p:spPr>
      </p:pic>
      <mc:AlternateContent xmlns:mc="http://schemas.openxmlformats.org/markup-compatibility/2006">
        <mc:Choice xmlns:a14="http://schemas.microsoft.com/office/drawing/2010/main" Requires="a14">
          <p:graphicFrame>
            <p:nvGraphicFramePr>
              <p:cNvPr id="11" name="表 10"/>
              <p:cNvGraphicFramePr>
                <a:graphicFrameLocks noGrp="1"/>
              </p:cNvGraphicFramePr>
              <p:nvPr>
                <p:extLst>
                  <p:ext uri="{D42A27DB-BD31-4B8C-83A1-F6EECF244321}">
                    <p14:modId xmlns:p14="http://schemas.microsoft.com/office/powerpoint/2010/main" val="2682839226"/>
                  </p:ext>
                </p:extLst>
              </p:nvPr>
            </p:nvGraphicFramePr>
            <p:xfrm>
              <a:off x="0" y="1325563"/>
              <a:ext cx="9144000" cy="134456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158728837"/>
                        </a:ext>
                      </a:extLst>
                    </a:gridCol>
                    <a:gridCol w="3048000">
                      <a:extLst>
                        <a:ext uri="{9D8B030D-6E8A-4147-A177-3AD203B41FA5}">
                          <a16:colId xmlns:a16="http://schemas.microsoft.com/office/drawing/2014/main" val="2555916349"/>
                        </a:ext>
                      </a:extLst>
                    </a:gridCol>
                    <a:gridCol w="3048000">
                      <a:extLst>
                        <a:ext uri="{9D8B030D-6E8A-4147-A177-3AD203B41FA5}">
                          <a16:colId xmlns:a16="http://schemas.microsoft.com/office/drawing/2014/main" val="999739280"/>
                        </a:ext>
                      </a:extLst>
                    </a:gridCol>
                  </a:tblGrid>
                  <a:tr h="582562">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2036796388"/>
                      </a:ext>
                    </a:extLst>
                  </a:tr>
                  <a:tr h="6406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b="0" i="1" dirty="0" smtClean="0">
                                    <a:solidFill>
                                      <a:srgbClr val="FF0000"/>
                                    </a:solidFill>
                                    <a:latin typeface="Cambria Math" panose="02040503050406030204" pitchFamily="18" charset="0"/>
                                  </a:rPr>
                                  <m:t>6</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b="0" i="1" dirty="0" smtClean="0">
                                    <a:solidFill>
                                      <a:srgbClr val="FF0000"/>
                                    </a:solidFill>
                                    <a:latin typeface="Cambria Math" panose="02040503050406030204" pitchFamily="18" charset="0"/>
                                  </a:rPr>
                                  <m:t>5</m:t>
                                </m:r>
                                <m:r>
                                  <a:rPr kumimoji="1" lang="en-US" altLang="ja-JP" sz="2000" i="1" dirty="0" smtClean="0">
                                    <a:solidFill>
                                      <a:srgbClr val="FF0000"/>
                                    </a:solidFill>
                                    <a:latin typeface="Cambria Math" panose="02040503050406030204" pitchFamily="18" charset="0"/>
                                  </a:rPr>
                                  <m:t>,1,1)</m:t>
                                </m:r>
                              </m:oMath>
                            </m:oMathPara>
                          </a14:m>
                          <a:endParaRPr kumimoji="1" lang="ja-JP" altLang="en-US" sz="2000" dirty="0" smtClean="0">
                            <a:solidFill>
                              <a:srgbClr val="FF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0" i="1" dirty="0" smtClean="0">
                                    <a:solidFill>
                                      <a:srgbClr val="FF0000"/>
                                    </a:solidFill>
                                    <a:latin typeface="Cambria Math" panose="02040503050406030204" pitchFamily="18" charset="0"/>
                                  </a:rPr>
                                  <m:t>3</m:t>
                                </m:r>
                                <m:r>
                                  <a:rPr kumimoji="1" lang="en-US" altLang="ja-JP" sz="2000" i="1" dirty="0" smtClean="0">
                                    <a:solidFill>
                                      <a:srgbClr val="FF0000"/>
                                    </a:solidFill>
                                    <a:latin typeface="Cambria Math" panose="02040503050406030204" pitchFamily="18" charset="0"/>
                                  </a:rPr>
                                  <m:t>0,0),(−</m:t>
                                </m:r>
                                <m:r>
                                  <a:rPr kumimoji="1" lang="en-US" altLang="ja-JP" sz="2000" b="0" i="1" dirty="0" smtClean="0">
                                    <a:solidFill>
                                      <a:srgbClr val="FF0000"/>
                                    </a:solidFill>
                                    <a:latin typeface="Cambria Math" panose="02040503050406030204" pitchFamily="18" charset="0"/>
                                  </a:rPr>
                                  <m:t>3</m:t>
                                </m:r>
                                <m:r>
                                  <a:rPr kumimoji="1" lang="en-US" altLang="ja-JP" sz="2000" i="1" dirty="0" smtClean="0">
                                    <a:solidFill>
                                      <a:srgbClr val="FF0000"/>
                                    </a:solidFill>
                                    <a:latin typeface="Cambria Math" panose="02040503050406030204" pitchFamily="18" charset="0"/>
                                  </a:rPr>
                                  <m:t>0,0))’</m:t>
                                </m:r>
                              </m:oMath>
                            </m:oMathPara>
                          </a14:m>
                          <a:endParaRPr kumimoji="1" lang="ja-JP" altLang="en-US" sz="2000" dirty="0" smtClean="0">
                            <a:solidFill>
                              <a:srgbClr val="FF0000"/>
                            </a:solidFill>
                          </a:endParaRPr>
                        </a:p>
                        <a:p>
                          <a:endParaRPr kumimoji="1" lang="ja-JP" altLang="en-US" sz="2000" dirty="0">
                            <a:solidFill>
                              <a:srgbClr val="FF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0.005</m:t>
                                </m:r>
                              </m:oMath>
                            </m:oMathPara>
                          </a14:m>
                          <a:endParaRPr kumimoji="1" lang="ja-JP" altLang="en-US" sz="2400" dirty="0" smtClean="0">
                            <a:solidFill>
                              <a:srgbClr val="FF0000"/>
                            </a:solidFill>
                          </a:endParaRPr>
                        </a:p>
                        <a:p>
                          <a:endParaRPr kumimoji="1" lang="ja-JP" altLang="en-US" sz="2000" dirty="0">
                            <a:solidFill>
                              <a:srgbClr val="FF0000"/>
                            </a:solidFill>
                          </a:endParaRPr>
                        </a:p>
                      </a:txBody>
                      <a:tcPr>
                        <a:solidFill>
                          <a:schemeClr val="bg1"/>
                        </a:solidFill>
                      </a:tcPr>
                    </a:tc>
                    <a:extLst>
                      <a:ext uri="{0D108BD9-81ED-4DB2-BD59-A6C34878D82A}">
                        <a16:rowId xmlns:a16="http://schemas.microsoft.com/office/drawing/2014/main" val="988932312"/>
                      </a:ext>
                    </a:extLst>
                  </a:tr>
                </a:tbl>
              </a:graphicData>
            </a:graphic>
          </p:graphicFrame>
        </mc:Choice>
        <mc:Fallback>
          <p:graphicFrame>
            <p:nvGraphicFramePr>
              <p:cNvPr id="11" name="表 10"/>
              <p:cNvGraphicFramePr>
                <a:graphicFrameLocks noGrp="1"/>
              </p:cNvGraphicFramePr>
              <p:nvPr>
                <p:extLst>
                  <p:ext uri="{D42A27DB-BD31-4B8C-83A1-F6EECF244321}">
                    <p14:modId xmlns:p14="http://schemas.microsoft.com/office/powerpoint/2010/main" val="2682839226"/>
                  </p:ext>
                </p:extLst>
              </p:nvPr>
            </p:nvGraphicFramePr>
            <p:xfrm>
              <a:off x="0" y="1325563"/>
              <a:ext cx="9144000" cy="134456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158728837"/>
                        </a:ext>
                      </a:extLst>
                    </a:gridCol>
                    <a:gridCol w="3048000">
                      <a:extLst>
                        <a:ext uri="{9D8B030D-6E8A-4147-A177-3AD203B41FA5}">
                          <a16:colId xmlns:a16="http://schemas.microsoft.com/office/drawing/2014/main" val="2555916349"/>
                        </a:ext>
                      </a:extLst>
                    </a:gridCol>
                    <a:gridCol w="3048000">
                      <a:extLst>
                        <a:ext uri="{9D8B030D-6E8A-4147-A177-3AD203B41FA5}">
                          <a16:colId xmlns:a16="http://schemas.microsoft.com/office/drawing/2014/main" val="999739280"/>
                        </a:ext>
                      </a:extLst>
                    </a:gridCol>
                  </a:tblGrid>
                  <a:tr h="582562">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2036796388"/>
                      </a:ext>
                    </a:extLst>
                  </a:tr>
                  <a:tr h="762000">
                    <a:tc>
                      <a:txBody>
                        <a:bodyPr/>
                        <a:lstStyle/>
                        <a:p>
                          <a:endParaRPr lang="ja-JP"/>
                        </a:p>
                      </a:txBody>
                      <a:tcPr>
                        <a:blipFill>
                          <a:blip r:embed="rId4"/>
                          <a:stretch>
                            <a:fillRect l="-400" t="-80159" r="-200600" b="-1587"/>
                          </a:stretch>
                        </a:blipFill>
                      </a:tcPr>
                    </a:tc>
                    <a:tc>
                      <a:txBody>
                        <a:bodyPr/>
                        <a:lstStyle/>
                        <a:p>
                          <a:endParaRPr lang="ja-JP"/>
                        </a:p>
                      </a:txBody>
                      <a:tcPr>
                        <a:blipFill>
                          <a:blip r:embed="rId4"/>
                          <a:stretch>
                            <a:fillRect l="-100400" t="-80159" r="-100600" b="-1587"/>
                          </a:stretch>
                        </a:blipFill>
                      </a:tcPr>
                    </a:tc>
                    <a:tc>
                      <a:txBody>
                        <a:bodyPr/>
                        <a:lstStyle/>
                        <a:p>
                          <a:endParaRPr lang="ja-JP"/>
                        </a:p>
                      </a:txBody>
                      <a:tcPr>
                        <a:blipFill>
                          <a:blip r:embed="rId4"/>
                          <a:stretch>
                            <a:fillRect l="-200400" t="-80159" r="-600" b="-1587"/>
                          </a:stretch>
                        </a:blipFill>
                      </a:tcPr>
                    </a:tc>
                    <a:extLst>
                      <a:ext uri="{0D108BD9-81ED-4DB2-BD59-A6C34878D82A}">
                        <a16:rowId xmlns:a16="http://schemas.microsoft.com/office/drawing/2014/main" val="988932312"/>
                      </a:ext>
                    </a:extLst>
                  </a:tr>
                </a:tbl>
              </a:graphicData>
            </a:graphic>
          </p:graphicFrame>
        </mc:Fallback>
      </mc:AlternateContent>
    </p:spTree>
    <p:extLst>
      <p:ext uri="{BB962C8B-B14F-4D97-AF65-F5344CB8AC3E}">
        <p14:creationId xmlns:p14="http://schemas.microsoft.com/office/powerpoint/2010/main" val="5635768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目標値変更実験（動画）</a:t>
            </a:r>
            <a:endParaRPr kumimoji="1" lang="ja-JP" altLang="en-US" dirty="0"/>
          </a:p>
        </p:txBody>
      </p:sp>
      <p:pic>
        <p:nvPicPr>
          <p:cNvPr id="4" name="ビデオ">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325563"/>
            <a:ext cx="9144000" cy="5151437"/>
          </a:xfrm>
        </p:spPr>
      </p:pic>
    </p:spTree>
    <p:extLst>
      <p:ext uri="{BB962C8B-B14F-4D97-AF65-F5344CB8AC3E}">
        <p14:creationId xmlns:p14="http://schemas.microsoft.com/office/powerpoint/2010/main" val="27271168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振り上げ制御実験</a:t>
            </a:r>
            <a:endParaRPr kumimoji="1" lang="ja-JP" altLang="en-US" dirty="0"/>
          </a:p>
        </p:txBody>
      </p:sp>
      <p:pic>
        <p:nvPicPr>
          <p:cNvPr id="4" name="コンテンツ プレースホルダー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884103"/>
            <a:ext cx="4572000" cy="2973897"/>
          </a:xfr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7336" y="3884103"/>
            <a:ext cx="4566664" cy="2973897"/>
          </a:xfrm>
          <a:prstGeom prst="rect">
            <a:avLst/>
          </a:prstGeom>
        </p:spPr>
      </p:pic>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ext uri="{D42A27DB-BD31-4B8C-83A1-F6EECF244321}">
                    <p14:modId xmlns:p14="http://schemas.microsoft.com/office/powerpoint/2010/main" val="75284340"/>
                  </p:ext>
                </p:extLst>
              </p:nvPr>
            </p:nvGraphicFramePr>
            <p:xfrm>
              <a:off x="0" y="1325563"/>
              <a:ext cx="9144000" cy="232833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1257986234"/>
                        </a:ext>
                      </a:extLst>
                    </a:gridCol>
                    <a:gridCol w="3048000">
                      <a:extLst>
                        <a:ext uri="{9D8B030D-6E8A-4147-A177-3AD203B41FA5}">
                          <a16:colId xmlns:a16="http://schemas.microsoft.com/office/drawing/2014/main" val="1644629119"/>
                        </a:ext>
                      </a:extLst>
                    </a:gridCol>
                    <a:gridCol w="3048000">
                      <a:extLst>
                        <a:ext uri="{9D8B030D-6E8A-4147-A177-3AD203B41FA5}">
                          <a16:colId xmlns:a16="http://schemas.microsoft.com/office/drawing/2014/main" val="3052407329"/>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val="2695980609"/>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algn="ct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1" i="1" dirty="0" smtClean="0">
                                      <a:solidFill>
                                        <a:srgbClr val="FF0000"/>
                                      </a:solidFill>
                                      <a:latin typeface="Cambria Math" panose="02040503050406030204" pitchFamily="18" charset="0"/>
                                    </a:rPr>
                                    <m:t>𝟑</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val="3515024399"/>
                      </a:ext>
                    </a:extLst>
                  </a:tr>
                  <a:tr h="582083">
                    <a:tc>
                      <a:txBody>
                        <a:bodyPr/>
                        <a:lstStyle/>
                        <a:p>
                          <a:pPr algn="ctr"/>
                          <a:r>
                            <a:rPr kumimoji="1" lang="ja-JP" altLang="en-US" sz="3200" dirty="0" smtClean="0">
                              <a:solidFill>
                                <a:srgbClr val="00D600"/>
                              </a:solidFill>
                            </a:rPr>
                            <a:t>パターン</a:t>
                          </a:r>
                          <a:r>
                            <a:rPr kumimoji="1" lang="en-US" altLang="ja-JP" sz="3200" dirty="0" smtClean="0">
                              <a:solidFill>
                                <a:srgbClr val="00D600"/>
                              </a:solidFill>
                            </a:rPr>
                            <a:t>2</a:t>
                          </a:r>
                          <a:endParaRPr kumimoji="1" lang="ja-JP" altLang="en-US" sz="3200" dirty="0">
                            <a:solidFill>
                              <a:srgbClr val="00D6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00D600"/>
                                    </a:solidFill>
                                    <a:latin typeface="Cambria Math" panose="02040503050406030204" pitchFamily="18" charset="0"/>
                                  </a:rPr>
                                  <m:t>0.4</m:t>
                                </m:r>
                              </m:oMath>
                            </m:oMathPara>
                          </a14:m>
                          <a:endParaRPr kumimoji="1" lang="ja-JP" altLang="en-US" sz="2400" dirty="0">
                            <a:solidFill>
                              <a:srgbClr val="00D600"/>
                            </a:solidFill>
                          </a:endParaRPr>
                        </a:p>
                      </a:txBody>
                      <a:tcPr>
                        <a:solidFill>
                          <a:schemeClr val="bg1"/>
                        </a:solidFill>
                      </a:tcPr>
                    </a:tc>
                    <a:tc>
                      <a:txBody>
                        <a:bodyPr/>
                        <a:lstStyle/>
                        <a:p>
                          <a:pPr algn="ctr"/>
                          <a:r>
                            <a:rPr kumimoji="1" lang="en-US" altLang="ja-JP" sz="2800" b="0" dirty="0" smtClean="0">
                              <a:solidFill>
                                <a:srgbClr val="00D600"/>
                              </a:solidFill>
                            </a:rPr>
                            <a:t>  </a:t>
                          </a:r>
                          <a14:m>
                            <m:oMath xmlns:m="http://schemas.openxmlformats.org/officeDocument/2006/math">
                              <m:r>
                                <a:rPr kumimoji="1" lang="en-US" altLang="ja-JP" sz="2800" b="0" i="1" dirty="0" smtClean="0">
                                  <a:solidFill>
                                    <a:srgbClr val="00D600"/>
                                  </a:solidFill>
                                  <a:latin typeface="Cambria Math" panose="02040503050406030204" pitchFamily="18" charset="0"/>
                                </a:rPr>
                                <m:t>1.0×</m:t>
                              </m:r>
                              <m:sSup>
                                <m:sSupPr>
                                  <m:ctrlPr>
                                    <a:rPr kumimoji="1" lang="en-US" altLang="ja-JP" sz="2800" b="0" i="1" dirty="0" smtClean="0">
                                      <a:solidFill>
                                        <a:srgbClr val="00D600"/>
                                      </a:solidFill>
                                      <a:latin typeface="Cambria Math" panose="02040503050406030204" pitchFamily="18" charset="0"/>
                                    </a:rPr>
                                  </m:ctrlPr>
                                </m:sSupPr>
                                <m:e>
                                  <m:r>
                                    <a:rPr kumimoji="1" lang="en-US" altLang="ja-JP" sz="2800" b="0" i="1" dirty="0" smtClean="0">
                                      <a:solidFill>
                                        <a:srgbClr val="00D600"/>
                                      </a:solidFill>
                                      <a:latin typeface="Cambria Math" panose="02040503050406030204" pitchFamily="18" charset="0"/>
                                    </a:rPr>
                                    <m:t>10</m:t>
                                  </m:r>
                                </m:e>
                                <m:sup>
                                  <m:r>
                                    <a:rPr kumimoji="1" lang="en-US" altLang="ja-JP" sz="2800" b="1" i="1" dirty="0" smtClean="0">
                                      <a:solidFill>
                                        <a:srgbClr val="00D600"/>
                                      </a:solidFill>
                                      <a:latin typeface="Cambria Math" panose="02040503050406030204" pitchFamily="18" charset="0"/>
                                    </a:rPr>
                                    <m:t>𝟒</m:t>
                                  </m:r>
                                </m:sup>
                              </m:sSup>
                              <m:r>
                                <m:rPr>
                                  <m:nor/>
                                </m:rPr>
                                <a:rPr kumimoji="1" lang="en-US" altLang="ja-JP" sz="2800" dirty="0" smtClean="0">
                                  <a:solidFill>
                                    <a:srgbClr val="00D600"/>
                                  </a:solidFill>
                                </a:rPr>
                                <m:t> </m:t>
                              </m:r>
                            </m:oMath>
                          </a14:m>
                          <a:endParaRPr kumimoji="1" lang="ja-JP" altLang="en-US" sz="2800" dirty="0">
                            <a:solidFill>
                              <a:srgbClr val="00D600"/>
                            </a:solidFill>
                          </a:endParaRPr>
                        </a:p>
                      </a:txBody>
                      <a:tcPr>
                        <a:solidFill>
                          <a:schemeClr val="bg1"/>
                        </a:solidFill>
                      </a:tcPr>
                    </a:tc>
                    <a:extLst>
                      <a:ext uri="{0D108BD9-81ED-4DB2-BD59-A6C34878D82A}">
                        <a16:rowId xmlns:a16="http://schemas.microsoft.com/office/drawing/2014/main" val="3886389138"/>
                      </a:ext>
                    </a:extLst>
                  </a:tr>
                  <a:tr h="582083">
                    <a:tc>
                      <a:txBody>
                        <a:bodyPr/>
                        <a:lstStyle/>
                        <a:p>
                          <a:pPr algn="ctr"/>
                          <a:r>
                            <a:rPr kumimoji="1" lang="ja-JP" altLang="en-US" sz="3200" dirty="0" smtClean="0">
                              <a:solidFill>
                                <a:srgbClr val="0000FF"/>
                              </a:solidFill>
                            </a:rPr>
                            <a:t>パターン</a:t>
                          </a:r>
                          <a:r>
                            <a:rPr kumimoji="1" lang="en-US" altLang="ja-JP" sz="3200" dirty="0" smtClean="0">
                              <a:solidFill>
                                <a:srgbClr val="0000FF"/>
                              </a:solidFill>
                            </a:rPr>
                            <a:t>3</a:t>
                          </a:r>
                          <a:endParaRPr kumimoji="1" lang="ja-JP" altLang="en-US" sz="3200" dirty="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0000FF"/>
                                    </a:solidFill>
                                    <a:latin typeface="Cambria Math" panose="02040503050406030204" pitchFamily="18" charset="0"/>
                                  </a:rPr>
                                  <m:t>0.4</m:t>
                                </m:r>
                              </m:oMath>
                            </m:oMathPara>
                          </a14:m>
                          <a:endParaRPr kumimoji="1" lang="ja-JP" altLang="en-US" sz="2400" dirty="0">
                            <a:solidFill>
                              <a:srgbClr val="0000FF"/>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0000FF"/>
                                  </a:solidFill>
                                  <a:latin typeface="Cambria Math" panose="02040503050406030204" pitchFamily="18" charset="0"/>
                                </a:rPr>
                                <m:t>1.0×</m:t>
                              </m:r>
                              <m:sSup>
                                <m:sSupPr>
                                  <m:ctrlPr>
                                    <a:rPr kumimoji="1" lang="en-US" altLang="ja-JP" sz="2800" b="0" i="1" dirty="0" smtClean="0">
                                      <a:solidFill>
                                        <a:srgbClr val="0000FF"/>
                                      </a:solidFill>
                                      <a:latin typeface="Cambria Math" panose="02040503050406030204" pitchFamily="18" charset="0"/>
                                    </a:rPr>
                                  </m:ctrlPr>
                                </m:sSupPr>
                                <m:e>
                                  <m:r>
                                    <a:rPr kumimoji="1" lang="en-US" altLang="ja-JP" sz="2800" b="0" i="1" dirty="0" smtClean="0">
                                      <a:solidFill>
                                        <a:srgbClr val="0000FF"/>
                                      </a:solidFill>
                                      <a:latin typeface="Cambria Math" panose="02040503050406030204" pitchFamily="18" charset="0"/>
                                    </a:rPr>
                                    <m:t>10</m:t>
                                  </m:r>
                                </m:e>
                                <m:sup>
                                  <m:r>
                                    <a:rPr kumimoji="1" lang="en-US" altLang="ja-JP" sz="2800" b="1" i="1" dirty="0" smtClean="0">
                                      <a:solidFill>
                                        <a:srgbClr val="0000FF"/>
                                      </a:solidFill>
                                      <a:latin typeface="Cambria Math" panose="02040503050406030204" pitchFamily="18" charset="0"/>
                                    </a:rPr>
                                    <m:t>𝟓</m:t>
                                  </m:r>
                                </m:sup>
                              </m:sSup>
                            </m:oMath>
                          </a14:m>
                          <a:r>
                            <a:rPr kumimoji="1" lang="en-US" altLang="ja-JP" sz="2800" dirty="0" smtClean="0">
                              <a:solidFill>
                                <a:srgbClr val="0000FF"/>
                              </a:solidFill>
                            </a:rPr>
                            <a:t> </a:t>
                          </a:r>
                          <a:endParaRPr kumimoji="1" lang="ja-JP" altLang="en-US" sz="2800" dirty="0">
                            <a:solidFill>
                              <a:srgbClr val="0000FF"/>
                            </a:solidFill>
                          </a:endParaRPr>
                        </a:p>
                      </a:txBody>
                      <a:tcPr>
                        <a:solidFill>
                          <a:schemeClr val="bg1"/>
                        </a:solidFill>
                      </a:tcPr>
                    </a:tc>
                    <a:extLst>
                      <a:ext uri="{0D108BD9-81ED-4DB2-BD59-A6C34878D82A}">
                        <a16:rowId xmlns:a16="http://schemas.microsoft.com/office/drawing/2014/main" val="1527975363"/>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75284340"/>
                  </p:ext>
                </p:extLst>
              </p:nvPr>
            </p:nvGraphicFramePr>
            <p:xfrm>
              <a:off x="0" y="1325563"/>
              <a:ext cx="9144000" cy="232833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1257986234"/>
                        </a:ext>
                      </a:extLst>
                    </a:gridCol>
                    <a:gridCol w="3048000">
                      <a:extLst>
                        <a:ext uri="{9D8B030D-6E8A-4147-A177-3AD203B41FA5}">
                          <a16:colId xmlns:a16="http://schemas.microsoft.com/office/drawing/2014/main" val="1644629119"/>
                        </a:ext>
                      </a:extLst>
                    </a:gridCol>
                    <a:gridCol w="3048000">
                      <a:extLst>
                        <a:ext uri="{9D8B030D-6E8A-4147-A177-3AD203B41FA5}">
                          <a16:colId xmlns:a16="http://schemas.microsoft.com/office/drawing/2014/main" val="3052407329"/>
                        </a:ext>
                      </a:extLst>
                    </a:gridCol>
                  </a:tblGrid>
                  <a:tr h="582083">
                    <a:tc>
                      <a:txBody>
                        <a:bodyPr/>
                        <a:lstStyle/>
                        <a:p>
                          <a:endParaRPr kumimoji="1" lang="ja-JP" altLang="en-US" dirty="0"/>
                        </a:p>
                      </a:txBody>
                      <a:tcPr/>
                    </a:tc>
                    <a:tc>
                      <a:txBody>
                        <a:bodyPr/>
                        <a:lstStyle/>
                        <a:p>
                          <a:endParaRPr lang="ja-JP"/>
                        </a:p>
                      </a:txBody>
                      <a:tcPr>
                        <a:blipFill>
                          <a:blip r:embed="rId5"/>
                          <a:stretch>
                            <a:fillRect l="-100400" t="-1042" r="-100600" b="-332292"/>
                          </a:stretch>
                        </a:blipFill>
                      </a:tcPr>
                    </a:tc>
                    <a:tc>
                      <a:txBody>
                        <a:bodyPr/>
                        <a:lstStyle/>
                        <a:p>
                          <a:endParaRPr lang="ja-JP"/>
                        </a:p>
                      </a:txBody>
                      <a:tcPr>
                        <a:blipFill>
                          <a:blip r:embed="rId5"/>
                          <a:stretch>
                            <a:fillRect l="-200400" t="-1042" r="-600" b="-332292"/>
                          </a:stretch>
                        </a:blipFill>
                      </a:tcPr>
                    </a:tc>
                    <a:extLst>
                      <a:ext uri="{0D108BD9-81ED-4DB2-BD59-A6C34878D82A}">
                        <a16:rowId xmlns:a16="http://schemas.microsoft.com/office/drawing/2014/main" val="2695980609"/>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5"/>
                          <a:stretch>
                            <a:fillRect l="-100400" t="-101042" r="-100600" b="-232292"/>
                          </a:stretch>
                        </a:blipFill>
                      </a:tcPr>
                    </a:tc>
                    <a:tc>
                      <a:txBody>
                        <a:bodyPr/>
                        <a:lstStyle/>
                        <a:p>
                          <a:endParaRPr lang="ja-JP"/>
                        </a:p>
                      </a:txBody>
                      <a:tcPr>
                        <a:blipFill>
                          <a:blip r:embed="rId5"/>
                          <a:stretch>
                            <a:fillRect l="-200400" t="-101042" r="-600" b="-232292"/>
                          </a:stretch>
                        </a:blipFill>
                      </a:tcPr>
                    </a:tc>
                    <a:extLst>
                      <a:ext uri="{0D108BD9-81ED-4DB2-BD59-A6C34878D82A}">
                        <a16:rowId xmlns:a16="http://schemas.microsoft.com/office/drawing/2014/main" val="3515024399"/>
                      </a:ext>
                    </a:extLst>
                  </a:tr>
                  <a:tr h="582083">
                    <a:tc>
                      <a:txBody>
                        <a:bodyPr/>
                        <a:lstStyle/>
                        <a:p>
                          <a:pPr algn="ctr"/>
                          <a:r>
                            <a:rPr kumimoji="1" lang="ja-JP" altLang="en-US" sz="3200" dirty="0" smtClean="0">
                              <a:solidFill>
                                <a:srgbClr val="00D600"/>
                              </a:solidFill>
                            </a:rPr>
                            <a:t>パターン</a:t>
                          </a:r>
                          <a:r>
                            <a:rPr kumimoji="1" lang="en-US" altLang="ja-JP" sz="3200" dirty="0" smtClean="0">
                              <a:solidFill>
                                <a:srgbClr val="00D600"/>
                              </a:solidFill>
                            </a:rPr>
                            <a:t>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5"/>
                          <a:stretch>
                            <a:fillRect l="-100400" t="-203158" r="-100600" b="-134737"/>
                          </a:stretch>
                        </a:blipFill>
                      </a:tcPr>
                    </a:tc>
                    <a:tc>
                      <a:txBody>
                        <a:bodyPr/>
                        <a:lstStyle/>
                        <a:p>
                          <a:endParaRPr lang="ja-JP"/>
                        </a:p>
                      </a:txBody>
                      <a:tcPr>
                        <a:blipFill>
                          <a:blip r:embed="rId5"/>
                          <a:stretch>
                            <a:fillRect l="-200400" t="-203158" r="-600" b="-134737"/>
                          </a:stretch>
                        </a:blipFill>
                      </a:tcPr>
                    </a:tc>
                    <a:extLst>
                      <a:ext uri="{0D108BD9-81ED-4DB2-BD59-A6C34878D82A}">
                        <a16:rowId xmlns:a16="http://schemas.microsoft.com/office/drawing/2014/main" val="3886389138"/>
                      </a:ext>
                    </a:extLst>
                  </a:tr>
                  <a:tr h="582083">
                    <a:tc>
                      <a:txBody>
                        <a:bodyPr/>
                        <a:lstStyle/>
                        <a:p>
                          <a:pPr algn="ctr"/>
                          <a:r>
                            <a:rPr kumimoji="1" lang="ja-JP" altLang="en-US" sz="3200" dirty="0" smtClean="0">
                              <a:solidFill>
                                <a:srgbClr val="0000FF"/>
                              </a:solidFill>
                            </a:rPr>
                            <a:t>パターン</a:t>
                          </a:r>
                          <a:r>
                            <a:rPr kumimoji="1" lang="en-US" altLang="ja-JP" sz="3200" dirty="0" smtClean="0">
                              <a:solidFill>
                                <a:srgbClr val="0000FF"/>
                              </a:solidFill>
                            </a:rPr>
                            <a:t>3</a:t>
                          </a:r>
                          <a:endParaRPr kumimoji="1" lang="ja-JP" altLang="en-US" sz="3200" dirty="0">
                            <a:solidFill>
                              <a:srgbClr val="0000FF"/>
                            </a:solidFill>
                          </a:endParaRPr>
                        </a:p>
                      </a:txBody>
                      <a:tcPr>
                        <a:solidFill>
                          <a:schemeClr val="bg1"/>
                        </a:solidFill>
                      </a:tcPr>
                    </a:tc>
                    <a:tc>
                      <a:txBody>
                        <a:bodyPr/>
                        <a:lstStyle/>
                        <a:p>
                          <a:endParaRPr lang="ja-JP"/>
                        </a:p>
                      </a:txBody>
                      <a:tcPr>
                        <a:blipFill>
                          <a:blip r:embed="rId5"/>
                          <a:stretch>
                            <a:fillRect l="-100400" t="-300000" r="-100600" b="-33333"/>
                          </a:stretch>
                        </a:blipFill>
                      </a:tcPr>
                    </a:tc>
                    <a:tc>
                      <a:txBody>
                        <a:bodyPr/>
                        <a:lstStyle/>
                        <a:p>
                          <a:endParaRPr lang="ja-JP"/>
                        </a:p>
                      </a:txBody>
                      <a:tcPr>
                        <a:blipFill>
                          <a:blip r:embed="rId5"/>
                          <a:stretch>
                            <a:fillRect l="-200400" t="-300000" r="-600" b="-33333"/>
                          </a:stretch>
                        </a:blipFill>
                      </a:tcPr>
                    </a:tc>
                    <a:extLst>
                      <a:ext uri="{0D108BD9-81ED-4DB2-BD59-A6C34878D82A}">
                        <a16:rowId xmlns:a16="http://schemas.microsoft.com/office/drawing/2014/main" val="1527975363"/>
                      </a:ext>
                    </a:extLst>
                  </a:tr>
                </a:tbl>
              </a:graphicData>
            </a:graphic>
          </p:graphicFrame>
        </mc:Fallback>
      </mc:AlternateContent>
    </p:spTree>
    <p:extLst>
      <p:ext uri="{BB962C8B-B14F-4D97-AF65-F5344CB8AC3E}">
        <p14:creationId xmlns:p14="http://schemas.microsoft.com/office/powerpoint/2010/main" val="41659897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a</a:t>
            </a:r>
            <a:r>
              <a:rPr kumimoji="1" lang="ja-JP" altLang="en-US" dirty="0" smtClean="0"/>
              <a:t>の測定</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p:txBody>
              <a:bodyPr/>
              <a:lstStyle/>
              <a:p>
                <a:r>
                  <a:rPr lang="ja-JP" altLang="en-US" dirty="0" smtClean="0"/>
                  <a:t>モータに一定電圧を加え、ばねばかりで台車を引く</a:t>
                </a:r>
                <a:endParaRPr lang="en-US" altLang="ja-JP" dirty="0"/>
              </a:p>
              <a:p>
                <a:r>
                  <a:rPr lang="ja-JP" altLang="en-US" dirty="0" smtClean="0"/>
                  <a:t>台車</a:t>
                </a:r>
                <a:r>
                  <a:rPr lang="ja-JP" altLang="en-US" dirty="0"/>
                  <a:t>が正の</a:t>
                </a:r>
                <a:r>
                  <a:rPr lang="ja-JP" altLang="en-US" dirty="0" smtClean="0"/>
                  <a:t>方向、負の方向に</a:t>
                </a:r>
                <a:r>
                  <a:rPr lang="ja-JP" altLang="en-US" dirty="0"/>
                  <a:t>動き出すときの</a:t>
                </a:r>
                <a:r>
                  <a:rPr lang="ja-JP" altLang="en-US" dirty="0" smtClean="0"/>
                  <a:t>力を</a:t>
                </a:r>
                <a14:m>
                  <m:oMath xmlns:m="http://schemas.openxmlformats.org/officeDocument/2006/math">
                    <m:r>
                      <a:rPr lang="ja-JP" altLang="en-US" i="1" dirty="0" smtClean="0">
                        <a:latin typeface="Cambria Math" panose="02040503050406030204" pitchFamily="18" charset="0"/>
                      </a:rPr>
                      <m:t>それぞれ</m:t>
                    </m:r>
                    <m:sSub>
                      <m:sSubPr>
                        <m:ctrlPr>
                          <a:rPr lang="en-US" altLang="ja-JP" i="1" dirty="0">
                            <a:latin typeface="Cambria Math" panose="02040503050406030204" pitchFamily="18" charset="0"/>
                          </a:rPr>
                        </m:ctrlPr>
                      </m:sSubPr>
                      <m:e>
                        <m:r>
                          <a:rPr lang="en-US" altLang="ja-JP" i="1" dirty="0" smtClean="0">
                            <a:latin typeface="Cambria Math" panose="02040503050406030204" pitchFamily="18" charset="0"/>
                          </a:rPr>
                          <m:t>𝑓</m:t>
                        </m:r>
                      </m:e>
                      <m:sub>
                        <m:r>
                          <a:rPr lang="en-US" altLang="ja-JP" b="0" i="1" dirty="0" smtClean="0">
                            <a:latin typeface="Cambria Math" panose="02040503050406030204" pitchFamily="18" charset="0"/>
                          </a:rPr>
                          <m:t>𝑚𝑎𝑥</m:t>
                        </m:r>
                      </m:sub>
                    </m:sSub>
                    <m:r>
                      <a:rPr lang="en-US" altLang="ja-JP" b="0" i="1" dirty="0" smtClean="0">
                        <a:latin typeface="Cambria Math" panose="02040503050406030204" pitchFamily="18" charset="0"/>
                      </a:rPr>
                      <m:t> ,  </m:t>
                    </m:r>
                    <m:sSub>
                      <m:sSubPr>
                        <m:ctrlPr>
                          <a:rPr lang="en-US" altLang="ja-JP" i="1" dirty="0">
                            <a:latin typeface="Cambria Math" panose="02040503050406030204" pitchFamily="18" charset="0"/>
                          </a:rPr>
                        </m:ctrlPr>
                      </m:sSubPr>
                      <m:e>
                        <m:r>
                          <a:rPr lang="en-US" altLang="ja-JP" i="1" dirty="0" smtClean="0">
                            <a:latin typeface="Cambria Math" panose="02040503050406030204" pitchFamily="18" charset="0"/>
                          </a:rPr>
                          <m:t>𝑓</m:t>
                        </m:r>
                      </m:e>
                      <m:sub>
                        <m:r>
                          <a:rPr lang="en-US" altLang="ja-JP" b="0" i="1" dirty="0" smtClean="0">
                            <a:latin typeface="Cambria Math" panose="02040503050406030204" pitchFamily="18" charset="0"/>
                          </a:rPr>
                          <m:t>𝑚𝑖𝑛</m:t>
                        </m:r>
                      </m:sub>
                    </m:sSub>
                  </m:oMath>
                </a14:m>
                <a:endParaRPr lang="en-US" altLang="ja-JP" dirty="0"/>
              </a:p>
              <a:p>
                <a:r>
                  <a:rPr lang="en-US" altLang="ja-JP" dirty="0" smtClean="0"/>
                  <a:t>2</a:t>
                </a:r>
                <a:r>
                  <a:rPr lang="ja-JP" altLang="en-US" dirty="0"/>
                  <a:t>力の関係をいくつかの電圧について調べ、最小</a:t>
                </a:r>
                <a:r>
                  <a:rPr lang="en-US" altLang="ja-JP" dirty="0"/>
                  <a:t>2</a:t>
                </a:r>
                <a:r>
                  <a:rPr lang="ja-JP" altLang="en-US" dirty="0"/>
                  <a:t>乗法によって</a:t>
                </a:r>
                <a:r>
                  <a:rPr lang="en-US" altLang="ja-JP" dirty="0"/>
                  <a:t>1</a:t>
                </a:r>
                <a:r>
                  <a:rPr lang="ja-JP" altLang="en-US" dirty="0"/>
                  <a:t>次関数を求め、この傾き</a:t>
                </a:r>
                <a:r>
                  <a:rPr lang="ja-JP" altLang="en-US" dirty="0" smtClean="0"/>
                  <a:t>を</a:t>
                </a:r>
                <a:r>
                  <a:rPr lang="en-US" altLang="ja-JP" dirty="0" smtClean="0"/>
                  <a:t>a</a:t>
                </a:r>
                <a:endParaRPr lang="en-US" altLang="ja-JP" dirty="0"/>
              </a:p>
              <a:p>
                <a:endParaRPr kumimoji="1" lang="ja-JP" altLang="en-US"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blipFill>
                <a:blip r:embed="rId3"/>
                <a:stretch>
                  <a:fillRect l="-1200" t="-1872"/>
                </a:stretch>
              </a:blipFill>
            </p:spPr>
            <p:txBody>
              <a:bodyPr/>
              <a:lstStyle/>
              <a:p>
                <a:r>
                  <a:rPr lang="ja-JP" altLang="en-US">
                    <a:noFill/>
                  </a:rPr>
                  <a:t> </a:t>
                </a:r>
              </a:p>
            </p:txBody>
          </p:sp>
        </mc:Fallback>
      </mc:AlternateContent>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000" y="3429000"/>
            <a:ext cx="8008266" cy="3251199"/>
          </a:xfrm>
          <a:prstGeom prst="rect">
            <a:avLst/>
          </a:prstGeom>
        </p:spPr>
      </p:pic>
      <p:sp>
        <p:nvSpPr>
          <p:cNvPr id="2" name="右矢印 1"/>
          <p:cNvSpPr/>
          <p:nvPr/>
        </p:nvSpPr>
        <p:spPr>
          <a:xfrm>
            <a:off x="2726267" y="3779309"/>
            <a:ext cx="1397000" cy="228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 name="正方形/長方形 3"/>
          <p:cNvSpPr/>
          <p:nvPr/>
        </p:nvSpPr>
        <p:spPr>
          <a:xfrm>
            <a:off x="2027767" y="4815418"/>
            <a:ext cx="1625600" cy="4868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913467" y="6371166"/>
            <a:ext cx="1625600" cy="4868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右矢印 5"/>
          <p:cNvSpPr/>
          <p:nvPr/>
        </p:nvSpPr>
        <p:spPr>
          <a:xfrm flipH="1">
            <a:off x="1265768" y="5302251"/>
            <a:ext cx="1295398" cy="228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57373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実験とシミュレーションの比較</a:t>
            </a:r>
            <a:endParaRPr kumimoji="1" lang="ja-JP" altLang="en-US" dirty="0"/>
          </a:p>
        </p:txBody>
      </p:sp>
      <mc:AlternateContent xmlns:mc="http://schemas.openxmlformats.org/markup-compatibility/2006">
        <mc:Choice xmlns:a14="http://schemas.microsoft.com/office/drawing/2010/main" Requires="a14">
          <p:graphicFrame>
            <p:nvGraphicFramePr>
              <p:cNvPr id="10" name="表 9"/>
              <p:cNvGraphicFramePr>
                <a:graphicFrameLocks noGrp="1"/>
              </p:cNvGraphicFramePr>
              <p:nvPr>
                <p:extLst>
                  <p:ext uri="{D42A27DB-BD31-4B8C-83A1-F6EECF244321}">
                    <p14:modId xmlns:p14="http://schemas.microsoft.com/office/powerpoint/2010/main" val="3960589289"/>
                  </p:ext>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0" i="1" dirty="0" smtClean="0">
                                      <a:solidFill>
                                        <a:srgbClr val="FF0000"/>
                                      </a:solidFill>
                                      <a:latin typeface="Cambria Math" panose="02040503050406030204" pitchFamily="18" charset="0"/>
                                    </a:rPr>
                                    <m:t>3</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val="4198804189"/>
                      </a:ext>
                    </a:extLst>
                  </a:tr>
                </a:tbl>
              </a:graphicData>
            </a:graphic>
          </p:graphicFrame>
        </mc:Choice>
        <mc:Fallback>
          <p:graphicFrame>
            <p:nvGraphicFramePr>
              <p:cNvPr id="10" name="表 9"/>
              <p:cNvGraphicFramePr>
                <a:graphicFrameLocks noGrp="1"/>
              </p:cNvGraphicFramePr>
              <p:nvPr>
                <p:extLst>
                  <p:ext uri="{D42A27DB-BD31-4B8C-83A1-F6EECF244321}">
                    <p14:modId xmlns:p14="http://schemas.microsoft.com/office/powerpoint/2010/main" val="3960589289"/>
                  </p:ext>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endParaRPr lang="ja-JP"/>
                        </a:p>
                      </a:txBody>
                      <a:tcPr>
                        <a:blipFill>
                          <a:blip r:embed="rId2"/>
                          <a:stretch>
                            <a:fillRect l="-100400" t="-1042" r="-100600" b="-133333"/>
                          </a:stretch>
                        </a:blipFill>
                      </a:tcPr>
                    </a:tc>
                    <a:tc>
                      <a:txBody>
                        <a:bodyPr/>
                        <a:lstStyle/>
                        <a:p>
                          <a:endParaRPr lang="ja-JP"/>
                        </a:p>
                      </a:txBody>
                      <a:tcPr>
                        <a:blipFill>
                          <a:blip r:embed="rId2"/>
                          <a:stretch>
                            <a:fillRect l="-200400" t="-1042" r="-600" b="-133333"/>
                          </a:stretch>
                        </a:blipFill>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p>
                      </a:txBody>
                      <a:tcPr>
                        <a:solidFill>
                          <a:schemeClr val="bg1"/>
                        </a:solidFill>
                      </a:tcPr>
                    </a:tc>
                    <a:tc>
                      <a:txBody>
                        <a:bodyPr/>
                        <a:lstStyle/>
                        <a:p>
                          <a:endParaRPr lang="ja-JP"/>
                        </a:p>
                      </a:txBody>
                      <a:tcPr>
                        <a:blipFill>
                          <a:blip r:embed="rId2"/>
                          <a:stretch>
                            <a:fillRect l="-100400" t="-101042" r="-100600" b="-33333"/>
                          </a:stretch>
                        </a:blipFill>
                      </a:tcPr>
                    </a:tc>
                    <a:tc>
                      <a:txBody>
                        <a:bodyPr/>
                        <a:lstStyle/>
                        <a:p>
                          <a:endParaRPr lang="ja-JP"/>
                        </a:p>
                      </a:txBody>
                      <a:tcPr>
                        <a:blipFill>
                          <a:blip r:embed="rId2"/>
                          <a:stretch>
                            <a:fillRect l="-200400" t="-101042" r="-600" b="-33333"/>
                          </a:stretch>
                        </a:blipFill>
                      </a:tcPr>
                    </a:tc>
                    <a:extLst>
                      <a:ext uri="{0D108BD9-81ED-4DB2-BD59-A6C34878D82A}">
                        <a16:rowId xmlns:a16="http://schemas.microsoft.com/office/drawing/2014/main" val="4198804189"/>
                      </a:ext>
                    </a:extLst>
                  </a:tr>
                </a:tbl>
              </a:graphicData>
            </a:graphic>
          </p:graphicFrame>
        </mc:Fallback>
      </mc:AlternateContent>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5292"/>
            <a:ext cx="4596905" cy="3042708"/>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6905" y="3815293"/>
            <a:ext cx="4572000" cy="3042708"/>
          </a:xfrm>
          <a:prstGeom prst="rect">
            <a:avLst/>
          </a:prstGeom>
        </p:spPr>
      </p:pic>
    </p:spTree>
    <p:extLst>
      <p:ext uri="{BB962C8B-B14F-4D97-AF65-F5344CB8AC3E}">
        <p14:creationId xmlns:p14="http://schemas.microsoft.com/office/powerpoint/2010/main" val="5529514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実験とシミュレーションの比較</a:t>
            </a:r>
            <a:endParaRPr kumimoji="1" lang="ja-JP" altLang="en-US" dirty="0"/>
          </a:p>
        </p:txBody>
      </p:sp>
      <mc:AlternateContent xmlns:mc="http://schemas.openxmlformats.org/markup-compatibility/2006">
        <mc:Choice xmlns:a14="http://schemas.microsoft.com/office/drawing/2010/main" Requires="a14">
          <p:graphicFrame>
            <p:nvGraphicFramePr>
              <p:cNvPr id="10" name="表 9"/>
              <p:cNvGraphicFramePr>
                <a:graphicFrameLocks noGrp="1"/>
              </p:cNvGraphicFramePr>
              <p:nvPr>
                <p:extLst>
                  <p:ext uri="{D42A27DB-BD31-4B8C-83A1-F6EECF244321}">
                    <p14:modId xmlns:p14="http://schemas.microsoft.com/office/powerpoint/2010/main" val="837248588"/>
                  </p:ext>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2</a:t>
                          </a:r>
                          <a:endParaRPr kumimoji="1" lang="ja-JP" altLang="en-US" sz="3200" dirty="0">
                            <a:solidFill>
                              <a:srgbClr val="FF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0" i="1" dirty="0" smtClean="0">
                                      <a:solidFill>
                                        <a:srgbClr val="FF0000"/>
                                      </a:solidFill>
                                      <a:latin typeface="Cambria Math" panose="02040503050406030204" pitchFamily="18" charset="0"/>
                                    </a:rPr>
                                    <m:t>4</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val="4198804189"/>
                      </a:ext>
                    </a:extLst>
                  </a:tr>
                </a:tbl>
              </a:graphicData>
            </a:graphic>
          </p:graphicFrame>
        </mc:Choice>
        <mc:Fallback>
          <p:graphicFrame>
            <p:nvGraphicFramePr>
              <p:cNvPr id="10" name="表 9"/>
              <p:cNvGraphicFramePr>
                <a:graphicFrameLocks noGrp="1"/>
              </p:cNvGraphicFramePr>
              <p:nvPr>
                <p:extLst>
                  <p:ext uri="{D42A27DB-BD31-4B8C-83A1-F6EECF244321}">
                    <p14:modId xmlns:p14="http://schemas.microsoft.com/office/powerpoint/2010/main" val="837248588"/>
                  </p:ext>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endParaRPr lang="ja-JP"/>
                        </a:p>
                      </a:txBody>
                      <a:tcPr>
                        <a:blipFill>
                          <a:blip r:embed="rId2"/>
                          <a:stretch>
                            <a:fillRect l="-100400" t="-1042" r="-100600" b="-133333"/>
                          </a:stretch>
                        </a:blipFill>
                      </a:tcPr>
                    </a:tc>
                    <a:tc>
                      <a:txBody>
                        <a:bodyPr/>
                        <a:lstStyle/>
                        <a:p>
                          <a:endParaRPr lang="ja-JP"/>
                        </a:p>
                      </a:txBody>
                      <a:tcPr>
                        <a:blipFill>
                          <a:blip r:embed="rId2"/>
                          <a:stretch>
                            <a:fillRect l="-200400" t="-1042" r="-600" b="-133333"/>
                          </a:stretch>
                        </a:blipFill>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2</a:t>
                          </a:r>
                          <a:endParaRPr kumimoji="1" lang="ja-JP" altLang="en-US" sz="3200" dirty="0">
                            <a:solidFill>
                              <a:srgbClr val="FF0000"/>
                            </a:solidFill>
                          </a:endParaRPr>
                        </a:p>
                      </a:txBody>
                      <a:tcPr>
                        <a:solidFill>
                          <a:schemeClr val="bg1"/>
                        </a:solidFill>
                      </a:tcPr>
                    </a:tc>
                    <a:tc>
                      <a:txBody>
                        <a:bodyPr/>
                        <a:lstStyle/>
                        <a:p>
                          <a:endParaRPr lang="ja-JP"/>
                        </a:p>
                      </a:txBody>
                      <a:tcPr>
                        <a:blipFill>
                          <a:blip r:embed="rId2"/>
                          <a:stretch>
                            <a:fillRect l="-100400" t="-101042" r="-100600" b="-33333"/>
                          </a:stretch>
                        </a:blipFill>
                      </a:tcPr>
                    </a:tc>
                    <a:tc>
                      <a:txBody>
                        <a:bodyPr/>
                        <a:lstStyle/>
                        <a:p>
                          <a:endParaRPr lang="ja-JP"/>
                        </a:p>
                      </a:txBody>
                      <a:tcPr>
                        <a:blipFill>
                          <a:blip r:embed="rId2"/>
                          <a:stretch>
                            <a:fillRect l="-200400" t="-101042" r="-600" b="-33333"/>
                          </a:stretch>
                        </a:blipFill>
                      </a:tcPr>
                    </a:tc>
                    <a:extLst>
                      <a:ext uri="{0D108BD9-81ED-4DB2-BD59-A6C34878D82A}">
                        <a16:rowId xmlns:a16="http://schemas.microsoft.com/office/drawing/2014/main" val="4198804189"/>
                      </a:ext>
                    </a:extLst>
                  </a:tr>
                </a:tbl>
              </a:graphicData>
            </a:graphic>
          </p:graphicFrame>
        </mc:Fallback>
      </mc:AlternateContent>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5292"/>
            <a:ext cx="4542263" cy="2963495"/>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040" y="3594970"/>
            <a:ext cx="4690960" cy="3263030"/>
          </a:xfrm>
          <a:prstGeom prst="rect">
            <a:avLst/>
          </a:prstGeom>
        </p:spPr>
      </p:pic>
    </p:spTree>
    <p:extLst>
      <p:ext uri="{BB962C8B-B14F-4D97-AF65-F5344CB8AC3E}">
        <p14:creationId xmlns:p14="http://schemas.microsoft.com/office/powerpoint/2010/main" val="16920320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実験とシミュレーションの比較</a:t>
            </a:r>
            <a:endParaRPr kumimoji="1" lang="ja-JP" altLang="en-US" dirty="0"/>
          </a:p>
        </p:txBody>
      </p:sp>
      <p:pic>
        <p:nvPicPr>
          <p:cNvPr id="7" name="コンテンツ プレースホルダー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515" y="3815292"/>
            <a:ext cx="4514485" cy="2969179"/>
          </a:xfr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3815292"/>
            <a:ext cx="4572000" cy="3042708"/>
          </a:xfrm>
          <a:prstGeom prst="rect">
            <a:avLst/>
          </a:prstGeom>
        </p:spPr>
      </p:pic>
      <mc:AlternateContent xmlns:mc="http://schemas.openxmlformats.org/markup-compatibility/2006" xmlns:a14="http://schemas.microsoft.com/office/drawing/2010/main">
        <mc:Choice Requires="a14">
          <p:graphicFrame>
            <p:nvGraphicFramePr>
              <p:cNvPr id="10" name="表 9"/>
              <p:cNvGraphicFramePr>
                <a:graphicFrameLocks noGrp="1"/>
              </p:cNvGraphicFramePr>
              <p:nvPr>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3</a:t>
                          </a:r>
                          <a:endParaRPr kumimoji="1" lang="ja-JP" altLang="en-US" sz="3200" dirty="0">
                            <a:solidFill>
                              <a:srgbClr val="FF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1" i="1" dirty="0" smtClean="0">
                                      <a:solidFill>
                                        <a:srgbClr val="FF0000"/>
                                      </a:solidFill>
                                      <a:latin typeface="Cambria Math" panose="02040503050406030204" pitchFamily="18" charset="0"/>
                                    </a:rPr>
                                    <m:t>𝟓</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val="4198804189"/>
                      </a:ext>
                    </a:extLst>
                  </a:tr>
                </a:tbl>
              </a:graphicData>
            </a:graphic>
          </p:graphicFrame>
        </mc:Choice>
        <mc:Fallback xmlns="">
          <p:graphicFrame>
            <p:nvGraphicFramePr>
              <p:cNvPr id="10" name="表 9"/>
              <p:cNvGraphicFramePr>
                <a:graphicFrameLocks noGrp="1"/>
              </p:cNvGraphicFramePr>
              <p:nvPr>
                <p:extLst>
                  <p:ext uri="{D42A27DB-BD31-4B8C-83A1-F6EECF244321}">
                    <p14:modId xmlns:p14="http://schemas.microsoft.com/office/powerpoint/2010/main" val="2847243397"/>
                  </p:ext>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endParaRPr lang="ja-JP"/>
                        </a:p>
                      </a:txBody>
                      <a:tcPr>
                        <a:blipFill>
                          <a:blip r:embed="rId4"/>
                          <a:stretch>
                            <a:fillRect l="-100400" t="-1042" r="-100600" b="-133333"/>
                          </a:stretch>
                        </a:blipFill>
                      </a:tcPr>
                    </a:tc>
                    <a:tc>
                      <a:txBody>
                        <a:bodyPr/>
                        <a:lstStyle/>
                        <a:p>
                          <a:endParaRPr lang="ja-JP"/>
                        </a:p>
                      </a:txBody>
                      <a:tcPr>
                        <a:blipFill>
                          <a:blip r:embed="rId4"/>
                          <a:stretch>
                            <a:fillRect l="-200400" t="-1042" r="-600" b="-133333"/>
                          </a:stretch>
                        </a:blipFill>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3</a:t>
                          </a:r>
                          <a:endParaRPr kumimoji="1" lang="ja-JP" altLang="en-US" sz="3200" dirty="0">
                            <a:solidFill>
                              <a:srgbClr val="FF0000"/>
                            </a:solidFill>
                          </a:endParaRPr>
                        </a:p>
                      </a:txBody>
                      <a:tcPr>
                        <a:solidFill>
                          <a:schemeClr val="bg1"/>
                        </a:solidFill>
                      </a:tcPr>
                    </a:tc>
                    <a:tc>
                      <a:txBody>
                        <a:bodyPr/>
                        <a:lstStyle/>
                        <a:p>
                          <a:endParaRPr lang="ja-JP"/>
                        </a:p>
                      </a:txBody>
                      <a:tcPr>
                        <a:blipFill>
                          <a:blip r:embed="rId4"/>
                          <a:stretch>
                            <a:fillRect l="-100400" t="-101042" r="-100600" b="-33333"/>
                          </a:stretch>
                        </a:blipFill>
                      </a:tcPr>
                    </a:tc>
                    <a:tc>
                      <a:txBody>
                        <a:bodyPr/>
                        <a:lstStyle/>
                        <a:p>
                          <a:endParaRPr lang="ja-JP"/>
                        </a:p>
                      </a:txBody>
                      <a:tcPr>
                        <a:blipFill>
                          <a:blip r:embed="rId4"/>
                          <a:stretch>
                            <a:fillRect l="-200400" t="-101042" r="-600" b="-33333"/>
                          </a:stretch>
                        </a:blipFill>
                      </a:tcPr>
                    </a:tc>
                    <a:extLst>
                      <a:ext uri="{0D108BD9-81ED-4DB2-BD59-A6C34878D82A}">
                        <a16:rowId xmlns:a16="http://schemas.microsoft.com/office/drawing/2014/main" val="4198804189"/>
                      </a:ext>
                    </a:extLst>
                  </a:tr>
                </a:tbl>
              </a:graphicData>
            </a:graphic>
          </p:graphicFrame>
        </mc:Fallback>
      </mc:AlternateContent>
    </p:spTree>
    <p:extLst>
      <p:ext uri="{BB962C8B-B14F-4D97-AF65-F5344CB8AC3E}">
        <p14:creationId xmlns:p14="http://schemas.microsoft.com/office/powerpoint/2010/main" val="41458865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振り上げ制御実験（動画）</a:t>
            </a:r>
            <a:endParaRPr kumimoji="1" lang="ja-JP" altLang="en-US" dirty="0"/>
          </a:p>
        </p:txBody>
      </p:sp>
      <p:pic>
        <p:nvPicPr>
          <p:cNvPr id="4" name="ビデオ">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27866" y="1384830"/>
            <a:ext cx="3048425" cy="5410955"/>
          </a:xfrm>
        </p:spPr>
      </p:pic>
    </p:spTree>
    <p:extLst>
      <p:ext uri="{BB962C8B-B14F-4D97-AF65-F5344CB8AC3E}">
        <p14:creationId xmlns:p14="http://schemas.microsoft.com/office/powerpoint/2010/main" val="10854558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r>
              <a:rPr kumimoji="1" lang="ja-JP" altLang="en-US" b="1" dirty="0" smtClean="0"/>
              <a:t>重み行列</a:t>
            </a:r>
            <a:endParaRPr kumimoji="1" lang="en-US" altLang="ja-JP" b="1" dirty="0" smtClean="0"/>
          </a:p>
          <a:p>
            <a:pPr marL="0" indent="0">
              <a:buNone/>
            </a:pPr>
            <a:r>
              <a:rPr lang="ja-JP" altLang="en-US" dirty="0" smtClean="0"/>
              <a:t>→応答を良くしたい成分を大きくすれば応答がよくなる</a:t>
            </a:r>
            <a:endParaRPr lang="en-US" altLang="ja-JP" dirty="0"/>
          </a:p>
          <a:p>
            <a:r>
              <a:rPr kumimoji="1" lang="ja-JP" altLang="en-US" b="1" dirty="0" smtClean="0"/>
              <a:t>オブザーバの極</a:t>
            </a:r>
            <a:endParaRPr kumimoji="1" lang="en-US" altLang="ja-JP" b="1" dirty="0" smtClean="0"/>
          </a:p>
          <a:p>
            <a:pPr marL="0" indent="0">
              <a:buNone/>
            </a:pPr>
            <a:r>
              <a:rPr lang="ja-JP" altLang="en-US" dirty="0" smtClean="0"/>
              <a:t>→虚軸に近いほど応答がよくなる</a:t>
            </a:r>
            <a:endParaRPr kumimoji="1" lang="en-US" altLang="ja-JP" dirty="0" smtClean="0"/>
          </a:p>
          <a:p>
            <a:r>
              <a:rPr kumimoji="1" lang="ja-JP" altLang="en-US" b="1" dirty="0" smtClean="0"/>
              <a:t>サンプリング周期</a:t>
            </a:r>
            <a:endParaRPr kumimoji="1" lang="en-US" altLang="ja-JP" b="1" dirty="0" smtClean="0"/>
          </a:p>
          <a:p>
            <a:pPr marL="0" indent="0">
              <a:buNone/>
            </a:pPr>
            <a:r>
              <a:rPr lang="ja-JP" altLang="en-US" dirty="0" smtClean="0"/>
              <a:t>→周期が短いほど応答がよくなる</a:t>
            </a:r>
            <a:endParaRPr lang="en-US" altLang="ja-JP" dirty="0" smtClean="0"/>
          </a:p>
          <a:p>
            <a:pPr marL="0" indent="0">
              <a:buNone/>
            </a:pPr>
            <a:endParaRPr kumimoji="1" lang="en-US" altLang="ja-JP" dirty="0" smtClean="0"/>
          </a:p>
          <a:p>
            <a:r>
              <a:rPr kumimoji="1" lang="ja-JP" altLang="en-US" dirty="0" smtClean="0"/>
              <a:t>実験</a:t>
            </a:r>
            <a:r>
              <a:rPr kumimoji="1" lang="ja-JP" altLang="en-US" dirty="0" smtClean="0"/>
              <a:t>目的である、安定化制御、目標値変更、振り上げ制御を達成することができた。</a:t>
            </a:r>
            <a:endParaRPr kumimoji="1" lang="en-US" altLang="ja-JP" dirty="0" smtClean="0"/>
          </a:p>
          <a:p>
            <a:r>
              <a:rPr lang="ja-JP" altLang="en-US" dirty="0" smtClean="0"/>
              <a:t>目標値変更に関しては、シミュレーション、実験共に同じ結果となった。</a:t>
            </a:r>
            <a:endParaRPr lang="en-US" altLang="ja-JP" dirty="0" smtClean="0"/>
          </a:p>
          <a:p>
            <a:r>
              <a:rPr kumimoji="1" lang="ja-JP" altLang="en-US" dirty="0" smtClean="0"/>
              <a:t>振り上げ制御に関しては、シミュレーションと実験が一致しなかった。</a:t>
            </a:r>
            <a:endParaRPr kumimoji="1" lang="ja-JP" altLang="en-US" dirty="0"/>
          </a:p>
        </p:txBody>
      </p:sp>
    </p:spTree>
    <p:extLst>
      <p:ext uri="{BB962C8B-B14F-4D97-AF65-F5344CB8AC3E}">
        <p14:creationId xmlns:p14="http://schemas.microsoft.com/office/powerpoint/2010/main" val="1982119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振子を自由振動させることにより、</a:t>
                </a:r>
                <a:r>
                  <a:rPr lang="en-US" altLang="ja-JP" dirty="0" smtClean="0"/>
                  <a:t>J</a:t>
                </a:r>
                <a:r>
                  <a:rPr lang="ja-JP" altLang="en-US" dirty="0" smtClean="0"/>
                  <a:t>と</a:t>
                </a:r>
                <a:r>
                  <a:rPr lang="en-US" altLang="ja-JP" dirty="0" smtClean="0"/>
                  <a:t>c</a:t>
                </a:r>
                <a:r>
                  <a:rPr lang="ja-JP" altLang="en-US" dirty="0" smtClean="0"/>
                  <a:t>を</a:t>
                </a:r>
                <a:r>
                  <a:rPr lang="ja-JP" altLang="en-US" dirty="0"/>
                  <a:t>測定</a:t>
                </a:r>
                <a:r>
                  <a:rPr lang="ja-JP" altLang="en-US" dirty="0" smtClean="0"/>
                  <a:t>できる</a:t>
                </a:r>
                <a:endParaRPr lang="en-US" altLang="ja-JP" dirty="0"/>
              </a:p>
              <a:p>
                <a:r>
                  <a:rPr lang="ja-JP" altLang="en-US" dirty="0" smtClean="0"/>
                  <a:t>数式モデルは</a:t>
                </a:r>
                <a:endParaRPr lang="en-US" altLang="ja-JP" dirty="0"/>
              </a:p>
              <a:p>
                <a:endParaRPr lang="en-US" altLang="ja-JP" dirty="0" smtClean="0"/>
              </a:p>
              <a:p>
                <a:endParaRPr lang="en-US" altLang="ja-JP" dirty="0"/>
              </a:p>
              <a:p>
                <a14:m>
                  <m:oMath xmlns:m="http://schemas.openxmlformats.org/officeDocument/2006/math">
                    <m:r>
                      <a:rPr lang="en-US" altLang="ja-JP" b="0" i="1" smtClean="0">
                        <a:latin typeface="Cambria Math" panose="02040503050406030204" pitchFamily="18" charset="0"/>
                      </a:rPr>
                      <m:t>𝜃</m:t>
                    </m:r>
                    <m:r>
                      <a:rPr lang="ja-JP" altLang="en-US" i="1">
                        <a:latin typeface="Cambria Math" panose="02040503050406030204" pitchFamily="18" charset="0"/>
                      </a:rPr>
                      <m:t>を</m:t>
                    </m:r>
                  </m:oMath>
                </a14:m>
                <a:r>
                  <a:rPr lang="ja-JP" altLang="en-US" dirty="0" smtClean="0"/>
                  <a:t>微小範囲で考えると</a:t>
                </a:r>
                <a:endParaRPr lang="en-US" altLang="ja-JP" dirty="0" smtClean="0"/>
              </a:p>
              <a:p>
                <a:endParaRPr lang="en-US" altLang="ja-JP" dirty="0" smtClean="0"/>
              </a:p>
              <a:p>
                <a:pPr marL="0" indent="0">
                  <a:buNone/>
                </a:pPr>
                <a:r>
                  <a:rPr lang="en-US" altLang="ja-JP" dirty="0"/>
                  <a:t> </a:t>
                </a:r>
                <a:r>
                  <a:rPr lang="en-US" altLang="ja-JP" dirty="0" smtClean="0"/>
                  <a:t> </a:t>
                </a:r>
                <a:r>
                  <a:rPr lang="ja-JP" altLang="en-US" dirty="0" smtClean="0"/>
                  <a:t>ただし、</a:t>
                </a:r>
                <a:endParaRPr lang="en-US" altLang="ja-JP" dirty="0" smtClean="0"/>
              </a:p>
              <a:p>
                <a:pPr marL="0" indent="0">
                  <a:buNone/>
                </a:pPr>
                <a:r>
                  <a:rPr lang="en-US" altLang="ja-JP" dirty="0"/>
                  <a:t> </a:t>
                </a:r>
                <a:r>
                  <a:rPr lang="en-US" altLang="ja-JP" dirty="0" smtClean="0"/>
                  <a:t> </a:t>
                </a:r>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3"/>
                <a:stretch>
                  <a:fillRect l="-1200" t="-1872"/>
                </a:stretch>
              </a:blipFill>
            </p:spPr>
            <p:txBody>
              <a:bodyPr/>
              <a:lstStyle/>
              <a:p>
                <a:r>
                  <a:rPr lang="ja-JP" altLang="en-US">
                    <a:noFill/>
                  </a:rPr>
                  <a:t> </a:t>
                </a:r>
              </a:p>
            </p:txBody>
          </p:sp>
        </mc:Fallback>
      </mc:AlternateContent>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1932" y="2313648"/>
            <a:ext cx="5733333" cy="1047619"/>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2466" y="3901733"/>
            <a:ext cx="4114286" cy="447619"/>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466" y="5043937"/>
            <a:ext cx="7152381" cy="1085714"/>
          </a:xfrm>
          <a:prstGeom prst="rect">
            <a:avLst/>
          </a:prstGeom>
        </p:spPr>
      </p:pic>
    </p:spTree>
    <p:extLst>
      <p:ext uri="{BB962C8B-B14F-4D97-AF65-F5344CB8AC3E}">
        <p14:creationId xmlns:p14="http://schemas.microsoft.com/office/powerpoint/2010/main" val="19863868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この解は、</a:t>
                </a:r>
                <a14:m>
                  <m:oMath xmlns:m="http://schemas.openxmlformats.org/officeDocument/2006/math">
                    <m:r>
                      <a:rPr lang="en-US" altLang="ja-JP" b="0" i="1" smtClean="0">
                        <a:latin typeface="Cambria Math" panose="02040503050406030204" pitchFamily="18" charset="0"/>
                      </a:rPr>
                      <m:t>0&lt;</m:t>
                    </m:r>
                    <m:r>
                      <a:rPr lang="en-US" altLang="ja-JP" b="0" i="1" smtClean="0">
                        <a:latin typeface="Cambria Math" panose="02040503050406030204" pitchFamily="18" charset="0"/>
                      </a:rPr>
                      <m:t>𝜁</m:t>
                    </m:r>
                    <m:r>
                      <a:rPr lang="en-US" altLang="ja-JP" b="0" i="1" smtClean="0">
                        <a:latin typeface="Cambria Math" panose="02040503050406030204" pitchFamily="18" charset="0"/>
                      </a:rPr>
                      <m:t>&lt;1</m:t>
                    </m:r>
                  </m:oMath>
                </a14:m>
                <a:r>
                  <a:rPr lang="ja-JP" altLang="en-US" dirty="0" smtClean="0"/>
                  <a:t>のとき減衰振動となる</a:t>
                </a:r>
                <a:endParaRPr lang="en-US" altLang="ja-JP" dirty="0" smtClean="0"/>
              </a:p>
              <a:p>
                <a:endParaRPr lang="en-US" altLang="ja-JP" dirty="0" smtClean="0"/>
              </a:p>
              <a:p>
                <a:endParaRPr lang="en-US" altLang="ja-JP" dirty="0"/>
              </a:p>
              <a:p>
                <a:endParaRPr lang="en-US" altLang="ja-JP" dirty="0" smtClean="0"/>
              </a:p>
              <a:p>
                <a:r>
                  <a:rPr lang="ja-JP" altLang="en-US" dirty="0" smtClean="0"/>
                  <a:t>ただし、</a:t>
                </a:r>
                <a:endParaRPr lang="en-US" altLang="ja-JP" dirty="0" smtClean="0"/>
              </a:p>
              <a:p>
                <a:endParaRPr lang="en-US" altLang="ja-JP"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2"/>
                <a:stretch>
                  <a:fillRect l="-1200" t="-2093"/>
                </a:stretch>
              </a:blipFill>
            </p:spPr>
            <p:txBody>
              <a:bodyPr/>
              <a:lstStyle/>
              <a:p>
                <a:r>
                  <a:rPr lang="ja-JP" altLang="en-US">
                    <a:noFill/>
                  </a:rPr>
                  <a:t> </a:t>
                </a:r>
              </a:p>
            </p:txBody>
          </p:sp>
        </mc:Fallback>
      </mc:AlternateContent>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57" y="2123803"/>
            <a:ext cx="8714286" cy="1028571"/>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0790" y="4341144"/>
            <a:ext cx="3314286" cy="980952"/>
          </a:xfrm>
          <a:prstGeom prst="rect">
            <a:avLst/>
          </a:prstGeom>
        </p:spPr>
      </p:pic>
    </p:spTree>
    <p:extLst>
      <p:ext uri="{BB962C8B-B14F-4D97-AF65-F5344CB8AC3E}">
        <p14:creationId xmlns:p14="http://schemas.microsoft.com/office/powerpoint/2010/main" val="41416723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減衰</a:t>
                </a:r>
                <a:r>
                  <a:rPr lang="ja-JP" altLang="en-US" dirty="0"/>
                  <a:t>振動の周期</a:t>
                </a:r>
                <a:r>
                  <a:rPr lang="ja-JP" altLang="en-US" dirty="0" smtClean="0"/>
                  <a:t>を</a:t>
                </a:r>
                <a14:m>
                  <m:oMath xmlns:m="http://schemas.openxmlformats.org/officeDocument/2006/math">
                    <m:sSub>
                      <m:sSubPr>
                        <m:ctrlPr>
                          <a:rPr lang="en-US" altLang="ja-JP" i="1" dirty="0">
                            <a:latin typeface="Cambria Math" panose="02040503050406030204" pitchFamily="18" charset="0"/>
                          </a:rPr>
                        </m:ctrlPr>
                      </m:sSubPr>
                      <m:e>
                        <m:r>
                          <a:rPr lang="en-US" altLang="ja-JP" i="1" dirty="0" smtClean="0">
                            <a:latin typeface="Cambria Math" panose="02040503050406030204" pitchFamily="18" charset="0"/>
                          </a:rPr>
                          <m:t>𝑇</m:t>
                        </m:r>
                      </m:e>
                      <m:sub>
                        <m:r>
                          <a:rPr lang="en-US" altLang="ja-JP" b="0" i="1" dirty="0" smtClean="0">
                            <a:latin typeface="Cambria Math" panose="02040503050406030204" pitchFamily="18" charset="0"/>
                          </a:rPr>
                          <m:t>2</m:t>
                        </m:r>
                      </m:sub>
                    </m:sSub>
                  </m:oMath>
                </a14:m>
                <a:r>
                  <a:rPr lang="ja-JP" altLang="en-US" dirty="0" smtClean="0"/>
                  <a:t>と</a:t>
                </a:r>
                <a:r>
                  <a:rPr lang="ja-JP" altLang="en-US" dirty="0"/>
                  <a:t>し、</a:t>
                </a:r>
                <a:r>
                  <a:rPr lang="ja-JP" altLang="en-US" dirty="0" smtClean="0"/>
                  <a:t>時刻</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𝑡</m:t>
                        </m:r>
                      </m:e>
                      <m:sub>
                        <m:r>
                          <a:rPr lang="en-US" altLang="ja-JP" b="0" i="1" dirty="0" smtClean="0">
                            <a:latin typeface="Cambria Math" panose="02040503050406030204" pitchFamily="18" charset="0"/>
                          </a:rPr>
                          <m:t>1</m:t>
                        </m:r>
                      </m:sub>
                    </m:sSub>
                  </m:oMath>
                </a14:m>
                <a:r>
                  <a:rPr lang="ja-JP" altLang="en-US" dirty="0" smtClean="0"/>
                  <a:t>と時刻</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𝑡</m:t>
                        </m:r>
                      </m:e>
                      <m:sub>
                        <m:r>
                          <a:rPr lang="en-US" altLang="ja-JP" i="1" dirty="0" smtClean="0">
                            <a:latin typeface="Cambria Math" panose="02040503050406030204" pitchFamily="18" charset="0"/>
                          </a:rPr>
                          <m:t>2</m:t>
                        </m:r>
                      </m:sub>
                    </m:sSub>
                  </m:oMath>
                </a14:m>
                <a:r>
                  <a:rPr lang="en-US" altLang="ja-JP" dirty="0" smtClean="0"/>
                  <a:t> </a:t>
                </a:r>
                <a:r>
                  <a:rPr lang="en-US" altLang="ja-JP" dirty="0"/>
                  <a:t>= </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𝑡</m:t>
                        </m:r>
                      </m:e>
                      <m:sub>
                        <m:r>
                          <a:rPr lang="en-US" altLang="ja-JP" i="1" dirty="0" smtClean="0">
                            <a:latin typeface="Cambria Math" panose="02040503050406030204" pitchFamily="18" charset="0"/>
                          </a:rPr>
                          <m:t>1</m:t>
                        </m:r>
                      </m:sub>
                    </m:sSub>
                  </m:oMath>
                </a14:m>
                <a:r>
                  <a:rPr lang="en-US" altLang="ja-JP" dirty="0" smtClean="0"/>
                  <a:t>+</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𝑇</m:t>
                        </m:r>
                      </m:e>
                      <m:sub>
                        <m:r>
                          <a:rPr lang="en-US" altLang="ja-JP" i="1" dirty="0" smtClean="0">
                            <a:latin typeface="Cambria Math" panose="02040503050406030204" pitchFamily="18" charset="0"/>
                          </a:rPr>
                          <m:t>2</m:t>
                        </m:r>
                      </m:sub>
                    </m:sSub>
                  </m:oMath>
                </a14:m>
                <a:r>
                  <a:rPr lang="ja-JP" altLang="en-US" dirty="0" smtClean="0"/>
                  <a:t>に</a:t>
                </a:r>
                <a:r>
                  <a:rPr lang="ja-JP" altLang="en-US" dirty="0"/>
                  <a:t>おいて</a:t>
                </a:r>
                <a:r>
                  <a:rPr lang="ja-JP" altLang="en-US" dirty="0" smtClean="0"/>
                  <a:t>波形</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𝑦</m:t>
                        </m:r>
                      </m:e>
                      <m:sub>
                        <m:r>
                          <a:rPr lang="en-US" altLang="ja-JP" i="1" dirty="0" smtClean="0">
                            <a:latin typeface="Cambria Math" panose="02040503050406030204" pitchFamily="18" charset="0"/>
                          </a:rPr>
                          <m:t>2</m:t>
                        </m:r>
                      </m:sub>
                    </m:sSub>
                    <m:r>
                      <a:rPr lang="en-US" altLang="ja-JP" b="0" i="0" dirty="0" smtClean="0">
                        <a:latin typeface="Cambria Math" panose="02040503050406030204" pitchFamily="18" charset="0"/>
                      </a:rPr>
                      <m:t>(</m:t>
                    </m:r>
                    <m:r>
                      <m:rPr>
                        <m:sty m:val="p"/>
                      </m:rPr>
                      <a:rPr lang="en-US" altLang="ja-JP" b="0" i="0" dirty="0" smtClean="0">
                        <a:latin typeface="Cambria Math" panose="02040503050406030204" pitchFamily="18" charset="0"/>
                      </a:rPr>
                      <m:t>t</m:t>
                    </m:r>
                    <m:r>
                      <a:rPr lang="en-US" altLang="ja-JP" b="0" i="0" dirty="0" smtClean="0">
                        <a:latin typeface="Cambria Math" panose="02040503050406030204" pitchFamily="18" charset="0"/>
                      </a:rPr>
                      <m:t>)</m:t>
                    </m:r>
                  </m:oMath>
                </a14:m>
                <a:r>
                  <a:rPr lang="en-US" altLang="ja-JP" dirty="0" smtClean="0"/>
                  <a:t> </a:t>
                </a:r>
                <a:r>
                  <a:rPr lang="ja-JP" altLang="en-US" dirty="0" smtClean="0"/>
                  <a:t>の</a:t>
                </a:r>
                <a:r>
                  <a:rPr lang="ja-JP" altLang="en-US" dirty="0"/>
                  <a:t>山が隣合うものとする</a:t>
                </a:r>
                <a:r>
                  <a:rPr lang="ja-JP" altLang="en-US" dirty="0" smtClean="0"/>
                  <a:t>。</a:t>
                </a:r>
                <a:endParaRPr lang="en-US" altLang="ja-JP" dirty="0" smtClean="0"/>
              </a:p>
              <a:p>
                <a:endParaRPr lang="en-US" altLang="ja-JP" dirty="0" smtClean="0"/>
              </a:p>
              <a:p>
                <a:endParaRPr lang="en-US" altLang="ja-JP"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2"/>
                <a:stretch>
                  <a:fillRect l="-1200" t="-2093"/>
                </a:stretch>
              </a:blipFill>
            </p:spPr>
            <p:txBody>
              <a:bodyPr/>
              <a:lstStyle/>
              <a:p>
                <a:r>
                  <a:rPr lang="ja-JP" altLang="en-US">
                    <a:noFill/>
                  </a:rPr>
                  <a:t> </a:t>
                </a:r>
              </a:p>
            </p:txBody>
          </p:sp>
        </mc:Fallback>
      </mc:AlternateContent>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200" y="2163177"/>
            <a:ext cx="8245271" cy="4694823"/>
          </a:xfrm>
          <a:prstGeom prst="rect">
            <a:avLst/>
          </a:prstGeom>
        </p:spPr>
      </p:pic>
    </p:spTree>
    <p:extLst>
      <p:ext uri="{BB962C8B-B14F-4D97-AF65-F5344CB8AC3E}">
        <p14:creationId xmlns:p14="http://schemas.microsoft.com/office/powerpoint/2010/main" val="32386000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p:sp>
        <p:nvSpPr>
          <p:cNvPr id="4" name="コンテンツ プレースホルダー 3"/>
          <p:cNvSpPr>
            <a:spLocks noGrp="1"/>
          </p:cNvSpPr>
          <p:nvPr>
            <p:ph idx="1"/>
          </p:nvPr>
        </p:nvSpPr>
        <p:spPr/>
        <p:txBody>
          <a:bodyPr/>
          <a:lstStyle/>
          <a:p>
            <a:r>
              <a:rPr lang="ja-JP" altLang="en-US" dirty="0" smtClean="0"/>
              <a:t>この</a:t>
            </a:r>
            <a:r>
              <a:rPr lang="ja-JP" altLang="en-US" dirty="0"/>
              <a:t>ときの振幅の</a:t>
            </a:r>
            <a:r>
              <a:rPr lang="ja-JP" altLang="en-US" dirty="0" smtClean="0"/>
              <a:t>減衰比は</a:t>
            </a:r>
            <a:endParaRPr lang="en-US" altLang="ja-JP" dirty="0" smtClean="0"/>
          </a:p>
          <a:p>
            <a:endParaRPr lang="en-US" altLang="ja-JP" dirty="0"/>
          </a:p>
          <a:p>
            <a:endParaRPr lang="en-US" altLang="ja-JP" dirty="0" smtClean="0"/>
          </a:p>
          <a:p>
            <a:endParaRPr lang="en-US" altLang="ja-JP" dirty="0" smtClean="0"/>
          </a:p>
          <a:p>
            <a:r>
              <a:rPr lang="ja-JP" altLang="en-US" dirty="0" smtClean="0"/>
              <a:t>ただし、</a:t>
            </a:r>
            <a:endParaRPr lang="en-US" altLang="ja-JP" dirty="0" smtClean="0"/>
          </a:p>
          <a:p>
            <a:endParaRPr lang="en-US" altLang="ja-JP" dirty="0"/>
          </a:p>
          <a:p>
            <a:pPr marL="0" indent="0">
              <a:buNone/>
            </a:pPr>
            <a:endParaRPr lang="en-US" altLang="ja-JP" dirty="0"/>
          </a:p>
          <a:p>
            <a:r>
              <a:rPr lang="ja-JP" altLang="en-US" dirty="0" smtClean="0"/>
              <a:t>また、</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3199" y="1969676"/>
            <a:ext cx="3266667" cy="942857"/>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066" y="3717737"/>
            <a:ext cx="2704762" cy="990476"/>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3199" y="5513418"/>
            <a:ext cx="2904762" cy="1000000"/>
          </a:xfrm>
          <a:prstGeom prst="rect">
            <a:avLst/>
          </a:prstGeom>
        </p:spPr>
      </p:pic>
    </p:spTree>
    <p:extLst>
      <p:ext uri="{BB962C8B-B14F-4D97-AF65-F5344CB8AC3E}">
        <p14:creationId xmlns:p14="http://schemas.microsoft.com/office/powerpoint/2010/main" val="3737526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p:sp>
        <p:nvSpPr>
          <p:cNvPr id="4" name="コンテンツ プレースホルダー 3"/>
          <p:cNvSpPr>
            <a:spLocks noGrp="1"/>
          </p:cNvSpPr>
          <p:nvPr>
            <p:ph idx="1"/>
          </p:nvPr>
        </p:nvSpPr>
        <p:spPr/>
        <p:txBody>
          <a:bodyPr/>
          <a:lstStyle/>
          <a:p>
            <a:r>
              <a:rPr lang="ja-JP" altLang="en-US" dirty="0" smtClean="0"/>
              <a:t>したがって、</a:t>
            </a:r>
            <a:r>
              <a:rPr lang="en-US" altLang="ja-JP" dirty="0" smtClean="0"/>
              <a:t>J</a:t>
            </a:r>
            <a:r>
              <a:rPr lang="ja-JP" altLang="en-US" dirty="0" smtClean="0"/>
              <a:t>と</a:t>
            </a:r>
            <a:r>
              <a:rPr lang="ja-JP" altLang="en-US" dirty="0" err="1" smtClean="0"/>
              <a:t>ｃ</a:t>
            </a:r>
            <a:r>
              <a:rPr lang="ja-JP" altLang="en-US" dirty="0" smtClean="0"/>
              <a:t>は</a:t>
            </a:r>
            <a:endParaRPr lang="en-US" altLang="ja-JP" dirty="0" smtClean="0"/>
          </a:p>
          <a:p>
            <a:endParaRPr lang="en-US" altLang="ja-JP" dirty="0" smtClean="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133" y="2671885"/>
            <a:ext cx="3466667" cy="1971429"/>
          </a:xfrm>
          <a:prstGeom prst="rect">
            <a:avLst/>
          </a:prstGeom>
        </p:spPr>
      </p:pic>
    </p:spTree>
    <p:extLst>
      <p:ext uri="{BB962C8B-B14F-4D97-AF65-F5344CB8AC3E}">
        <p14:creationId xmlns:p14="http://schemas.microsoft.com/office/powerpoint/2010/main" val="17910807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7575</TotalTime>
  <Words>2353</Words>
  <Application>Microsoft Office PowerPoint</Application>
  <PresentationFormat>画面に合わせる (4:3)</PresentationFormat>
  <Paragraphs>425</Paragraphs>
  <Slides>44</Slides>
  <Notes>22</Notes>
  <HiddenSlides>0</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44</vt:i4>
      </vt:variant>
    </vt:vector>
  </HeadingPairs>
  <TitlesOfParts>
    <vt:vector size="52" baseType="lpstr">
      <vt:lpstr>ＭＳ Ｐゴシック</vt:lpstr>
      <vt:lpstr>游ゴシック</vt:lpstr>
      <vt:lpstr>游ゴシック Light</vt:lpstr>
      <vt:lpstr>Arial</vt:lpstr>
      <vt:lpstr>Calibri</vt:lpstr>
      <vt:lpstr>Calibri Light</vt:lpstr>
      <vt:lpstr>Cambria Math</vt:lpstr>
      <vt:lpstr>Office テーマ</vt:lpstr>
      <vt:lpstr>倒立振子のパラメータの同定</vt:lpstr>
      <vt:lpstr>倒立振子のパラメータの同定</vt:lpstr>
      <vt:lpstr>mとlの測定</vt:lpstr>
      <vt:lpstr>aの測定</vt:lpstr>
      <vt:lpstr>Jとcの測定</vt:lpstr>
      <vt:lpstr>Jとcの測定</vt:lpstr>
      <vt:lpstr>Jとcの測定</vt:lpstr>
      <vt:lpstr>Jとcの測定</vt:lpstr>
      <vt:lpstr>Jとcの測定</vt:lpstr>
      <vt:lpstr>Mとfの測定（ステップ応答による測定法）</vt:lpstr>
      <vt:lpstr>Mとfの測定（ステップ応答による測定法）</vt:lpstr>
      <vt:lpstr>Mとfの測定（ステップ応答による測定法）</vt:lpstr>
      <vt:lpstr>Mとfの測定（ステップ応答による測定法）</vt:lpstr>
      <vt:lpstr>Mとfの測定（フィードバック入力による測定法）</vt:lpstr>
      <vt:lpstr>Mとfの測定（フィードバック入力による測定法）</vt:lpstr>
      <vt:lpstr>Mとfの測定（フィードバック入力による測定法）</vt:lpstr>
      <vt:lpstr>Mとfの測定（フィードバック入力による測定法）</vt:lpstr>
      <vt:lpstr>Mとfの測定（フィードバック入力による測定法）</vt:lpstr>
      <vt:lpstr>Mとfの測定（フィードバック入力による測定法）</vt:lpstr>
      <vt:lpstr>Mとfの測定（フィードバック入力による測定法）</vt:lpstr>
      <vt:lpstr>Mとfの決定</vt:lpstr>
      <vt:lpstr>PowerPoint プレゼンテーション</vt:lpstr>
      <vt:lpstr>パラメータの検証（振り子の自由振動シミュレーション）</vt:lpstr>
      <vt:lpstr>パラメータの検証（台車のステップ応答シミュレーション）</vt:lpstr>
      <vt:lpstr>PowerPoint プレゼンテーション</vt:lpstr>
      <vt:lpstr>目標値変更シミュレーション（重み行列比較）</vt:lpstr>
      <vt:lpstr>目標値変更シミュレーション（オブザーバ極比較）</vt:lpstr>
      <vt:lpstr>目標値変更シミュレーション（オブザーバ極の推定誤差）</vt:lpstr>
      <vt:lpstr>目標値変更シミュレーション（サンプリング周期比較）</vt:lpstr>
      <vt:lpstr>目標値変更シミュレーション（サンプリング周期の推定誤差）</vt:lpstr>
      <vt:lpstr>振り上げシミュレーション</vt:lpstr>
      <vt:lpstr>PowerPoint プレゼンテーション</vt:lpstr>
      <vt:lpstr>安定化制御実験</vt:lpstr>
      <vt:lpstr>目標値変更実験(重み行列比較）</vt:lpstr>
      <vt:lpstr>目標値変更実験（オブザーバ極比較）</vt:lpstr>
      <vt:lpstr>目標値変更実験（サンプリング周期比較）</vt:lpstr>
      <vt:lpstr>実験とシミュレーションの比較</vt:lpstr>
      <vt:lpstr>目標値変更実験（動画）</vt:lpstr>
      <vt:lpstr>振り上げ制御実験</vt:lpstr>
      <vt:lpstr>実験とシミュレーションの比較</vt:lpstr>
      <vt:lpstr>実験とシミュレーションの比較</vt:lpstr>
      <vt:lpstr>実験とシミュレーションの比較</vt:lpstr>
      <vt:lpstr>振り上げ制御実験（動画）</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watanabe</cp:lastModifiedBy>
  <cp:revision>155</cp:revision>
  <dcterms:created xsi:type="dcterms:W3CDTF">2018-07-20T01:20:01Z</dcterms:created>
  <dcterms:modified xsi:type="dcterms:W3CDTF">2018-07-26T02:38:58Z</dcterms:modified>
</cp:coreProperties>
</file>